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32"/>
  </p:notes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 id="293" r:id="rId84"/>
    <p:sldId id="294"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1" r:id="rId102"/>
    <p:sldId id="312" r:id="rId103"/>
    <p:sldId id="313" r:id="rId104"/>
    <p:sldId id="314" r:id="rId105"/>
    <p:sldId id="315" r:id="rId106"/>
    <p:sldId id="316" r:id="rId107"/>
    <p:sldId id="317" r:id="rId108"/>
    <p:sldId id="318" r:id="rId109"/>
    <p:sldId id="319" r:id="rId110"/>
    <p:sldId id="320" r:id="rId111"/>
    <p:sldId id="321" r:id="rId112"/>
    <p:sldId id="322" r:id="rId113"/>
    <p:sldId id="323" r:id="rId114"/>
    <p:sldId id="324" r:id="rId115"/>
    <p:sldId id="325" r:id="rId116"/>
    <p:sldId id="326" r:id="rId117"/>
    <p:sldId id="327" r:id="rId118"/>
    <p:sldId id="328" r:id="rId119"/>
    <p:sldId id="329" r:id="rId120"/>
    <p:sldId id="330" r:id="rId121"/>
    <p:sldId id="331" r:id="rId122"/>
    <p:sldId id="332" r:id="rId123"/>
    <p:sldId id="333" r:id="rId124"/>
    <p:sldId id="334" r:id="rId125"/>
    <p:sldId id="335" r:id="rId126"/>
    <p:sldId id="336" r:id="rId127"/>
    <p:sldId id="337" r:id="rId128"/>
    <p:sldId id="338" r:id="rId129"/>
    <p:sldId id="339" r:id="rId130"/>
    <p:sldId id="340" r:id="rId1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Poppins Light" charset="1" panose="02000000000000000000"/>
      <p:regular r:id="rId11"/>
    </p:embeddedFont>
    <p:embeddedFont>
      <p:font typeface="Poppins Light Bold" charset="1" panose="02000000000000000000"/>
      <p:regular r:id="rId12"/>
    </p:embeddedFont>
    <p:embeddedFont>
      <p:font typeface="Poppins Medium" charset="1" panose="02000000000000000000"/>
      <p:regular r:id="rId13"/>
    </p:embeddedFont>
    <p:embeddedFont>
      <p:font typeface="Poppins Medium Bold" charset="1" panose="02000000000000000000"/>
      <p:regular r:id="rId14"/>
    </p:embeddedFont>
    <p:embeddedFont>
      <p:font typeface="Poppins Bold" charset="1" panose="02000000000000000000"/>
      <p:regular r:id="rId15"/>
    </p:embeddedFont>
    <p:embeddedFont>
      <p:font typeface="Times New Roman" charset="1" panose="02030502070405020303"/>
      <p:regular r:id="rId16"/>
    </p:embeddedFont>
    <p:embeddedFont>
      <p:font typeface="Times New Roman Bold" charset="1" panose="02030802070405020303"/>
      <p:regular r:id="rId17"/>
    </p:embeddedFont>
    <p:embeddedFont>
      <p:font typeface="Times New Roman Italics" charset="1" panose="02030502070405090303"/>
      <p:regular r:id="rId18"/>
    </p:embeddedFont>
    <p:embeddedFont>
      <p:font typeface="Times New Roman Bold Italics" charset="1" panose="02030802070405090303"/>
      <p:regular r:id="rId19"/>
    </p:embeddedFont>
    <p:embeddedFont>
      <p:font typeface="Times New Roman Medium" charset="1" panose="02030502070405020303"/>
      <p:regular r:id="rId20"/>
    </p:embeddedFont>
    <p:embeddedFont>
      <p:font typeface="Times New Roman Medium Italics" charset="1" panose="02030502070405090303"/>
      <p:regular r:id="rId21"/>
    </p:embeddedFont>
    <p:embeddedFont>
      <p:font typeface="Times New Roman Semi-Bold" charset="1" panose="02030702070405020303"/>
      <p:regular r:id="rId22"/>
    </p:embeddedFont>
    <p:embeddedFont>
      <p:font typeface="Times New Roman Semi-Bold Italics" charset="1" panose="02030702070405090303"/>
      <p:regular r:id="rId23"/>
    </p:embeddedFont>
    <p:embeddedFont>
      <p:font typeface="Times New Roman Ultra-Bold" charset="1" panose="02030902070405020303"/>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Canva Sans Medium" charset="1" panose="020B0603030501040103"/>
      <p:regular r:id="rId29"/>
    </p:embeddedFont>
    <p:embeddedFont>
      <p:font typeface="Canva Sans Medium Italics" charset="1" panose="020B0603030501040103"/>
      <p:regular r:id="rId30"/>
    </p:embeddedFont>
    <p:embeddedFont>
      <p:font typeface="Quicksand" charset="1" panose="00000000000000000000"/>
      <p:regular r:id="rId31"/>
    </p:embeddedFont>
    <p:embeddedFont>
      <p:font typeface="Quicksand Bold" charset="1" panose="00000000000000000000"/>
      <p:regular r:id="rId32"/>
    </p:embeddedFont>
    <p:embeddedFont>
      <p:font typeface="Quicksand Light" charset="1" panose="00000000000000000000"/>
      <p:regular r:id="rId33"/>
    </p:embeddedFont>
    <p:embeddedFont>
      <p:font typeface="Quicksand Medium" charset="1" panose="00000000000000000000"/>
      <p:regular r:id="rId34"/>
    </p:embeddedFont>
    <p:embeddedFont>
      <p:font typeface="Quicksand Semi-Bold" charset="1" panose="00000000000000000000"/>
      <p:regular r:id="rId35"/>
    </p:embeddedFont>
    <p:embeddedFont>
      <p:font typeface="Atkinson Hyperlegible" charset="1" panose="00000000000000000000"/>
      <p:regular r:id="rId36"/>
    </p:embeddedFont>
    <p:embeddedFont>
      <p:font typeface="Atkinson Hyperlegible Bold" charset="1" panose="00000000000000000000"/>
      <p:regular r:id="rId37"/>
    </p:embeddedFont>
    <p:embeddedFont>
      <p:font typeface="Atkinson Hyperlegible Italics" charset="1" panose="00000000000000000000"/>
      <p:regular r:id="rId38"/>
    </p:embeddedFont>
    <p:embeddedFont>
      <p:font typeface="Atkinson Hyperlegible Bold Italics" charset="1" panose="00000000000000000000"/>
      <p:regular r:id="rId39"/>
    </p:embeddedFont>
    <p:embeddedFont>
      <p:font typeface="Bricolage Grotesque" charset="1" panose="020B0605040402000204"/>
      <p:regular r:id="rId40"/>
    </p:embeddedFont>
    <p:embeddedFont>
      <p:font typeface="Bricolage Grotesque Bold" charset="1" panose="020B0605040402000204"/>
      <p:regular r:id="rId41"/>
    </p:embeddedFont>
    <p:embeddedFont>
      <p:font typeface="Bricolage Grotesque Extra-Light" charset="1" panose="020B0605040402000204"/>
      <p:regular r:id="rId42"/>
    </p:embeddedFont>
    <p:embeddedFont>
      <p:font typeface="Bricolage Grotesque Light" charset="1" panose="020B0605040402000204"/>
      <p:regular r:id="rId43"/>
    </p:embeddedFont>
    <p:embeddedFont>
      <p:font typeface="Bricolage Grotesque Medium" charset="1" panose="020B0605040402000204"/>
      <p:regular r:id="rId44"/>
    </p:embeddedFont>
    <p:embeddedFont>
      <p:font typeface="Bricolage Grotesque Semi-Bold" charset="1" panose="020B0605040402000204"/>
      <p:regular r:id="rId45"/>
    </p:embeddedFont>
    <p:embeddedFont>
      <p:font typeface="Bricolage Grotesque Ultra-Bold" charset="1" panose="020B060504040200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4.xml" Type="http://schemas.openxmlformats.org/officeDocument/2006/relationships/slide"/><Relationship Id="rId101" Target="slides/slide55.xml" Type="http://schemas.openxmlformats.org/officeDocument/2006/relationships/slide"/><Relationship Id="rId102" Target="slides/slide56.xml" Type="http://schemas.openxmlformats.org/officeDocument/2006/relationships/slide"/><Relationship Id="rId103" Target="slides/slide57.xml" Type="http://schemas.openxmlformats.org/officeDocument/2006/relationships/slide"/><Relationship Id="rId104" Target="slides/slide58.xml" Type="http://schemas.openxmlformats.org/officeDocument/2006/relationships/slide"/><Relationship Id="rId105" Target="slides/slide59.xml" Type="http://schemas.openxmlformats.org/officeDocument/2006/relationships/slide"/><Relationship Id="rId106" Target="slides/slide60.xml" Type="http://schemas.openxmlformats.org/officeDocument/2006/relationships/slide"/><Relationship Id="rId107" Target="slides/slide61.xml" Type="http://schemas.openxmlformats.org/officeDocument/2006/relationships/slide"/><Relationship Id="rId108" Target="slides/slide62.xml" Type="http://schemas.openxmlformats.org/officeDocument/2006/relationships/slide"/><Relationship Id="rId109" Target="slides/slide63.xml" Type="http://schemas.openxmlformats.org/officeDocument/2006/relationships/slide"/><Relationship Id="rId11" Target="fonts/font11.fntdata" Type="http://schemas.openxmlformats.org/officeDocument/2006/relationships/font"/><Relationship Id="rId110" Target="slides/slide64.xml" Type="http://schemas.openxmlformats.org/officeDocument/2006/relationships/slide"/><Relationship Id="rId111" Target="slides/slide65.xml" Type="http://schemas.openxmlformats.org/officeDocument/2006/relationships/slide"/><Relationship Id="rId112" Target="slides/slide66.xml" Type="http://schemas.openxmlformats.org/officeDocument/2006/relationships/slide"/><Relationship Id="rId113" Target="slides/slide67.xml" Type="http://schemas.openxmlformats.org/officeDocument/2006/relationships/slide"/><Relationship Id="rId114" Target="slides/slide68.xml" Type="http://schemas.openxmlformats.org/officeDocument/2006/relationships/slide"/><Relationship Id="rId115" Target="slides/slide69.xml" Type="http://schemas.openxmlformats.org/officeDocument/2006/relationships/slide"/><Relationship Id="rId116" Target="slides/slide70.xml" Type="http://schemas.openxmlformats.org/officeDocument/2006/relationships/slide"/><Relationship Id="rId117" Target="slides/slide71.xml" Type="http://schemas.openxmlformats.org/officeDocument/2006/relationships/slide"/><Relationship Id="rId118" Target="slides/slide72.xml" Type="http://schemas.openxmlformats.org/officeDocument/2006/relationships/slide"/><Relationship Id="rId119" Target="slides/slide73.xml" Type="http://schemas.openxmlformats.org/officeDocument/2006/relationships/slide"/><Relationship Id="rId12" Target="fonts/font12.fntdata" Type="http://schemas.openxmlformats.org/officeDocument/2006/relationships/font"/><Relationship Id="rId120" Target="slides/slide74.xml" Type="http://schemas.openxmlformats.org/officeDocument/2006/relationships/slide"/><Relationship Id="rId121" Target="slides/slide75.xml" Type="http://schemas.openxmlformats.org/officeDocument/2006/relationships/slide"/><Relationship Id="rId122" Target="slides/slide76.xml" Type="http://schemas.openxmlformats.org/officeDocument/2006/relationships/slide"/><Relationship Id="rId123" Target="slides/slide77.xml" Type="http://schemas.openxmlformats.org/officeDocument/2006/relationships/slide"/><Relationship Id="rId124" Target="slides/slide78.xml" Type="http://schemas.openxmlformats.org/officeDocument/2006/relationships/slide"/><Relationship Id="rId125" Target="slides/slide79.xml" Type="http://schemas.openxmlformats.org/officeDocument/2006/relationships/slide"/><Relationship Id="rId126" Target="slides/slide80.xml" Type="http://schemas.openxmlformats.org/officeDocument/2006/relationships/slide"/><Relationship Id="rId127" Target="slides/slide81.xml" Type="http://schemas.openxmlformats.org/officeDocument/2006/relationships/slide"/><Relationship Id="rId128" Target="slides/slide82.xml" Type="http://schemas.openxmlformats.org/officeDocument/2006/relationships/slide"/><Relationship Id="rId129" Target="slides/slide83.xml" Type="http://schemas.openxmlformats.org/officeDocument/2006/relationships/slide"/><Relationship Id="rId13" Target="fonts/font13.fntdata" Type="http://schemas.openxmlformats.org/officeDocument/2006/relationships/font"/><Relationship Id="rId130" Target="slides/slide84.xml" Type="http://schemas.openxmlformats.org/officeDocument/2006/relationships/slide"/><Relationship Id="rId131" Target="slides/slide85.xml" Type="http://schemas.openxmlformats.org/officeDocument/2006/relationships/slide"/><Relationship Id="rId132" Target="notesMasters/notesMaster1.xml" Type="http://schemas.openxmlformats.org/officeDocument/2006/relationships/notesMaster"/><Relationship Id="rId133" Target="theme/theme2.xml" Type="http://schemas.openxmlformats.org/officeDocument/2006/relationships/theme"/><Relationship Id="rId134" Target="notesSlides/notesSlide1.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72" Target="slides/slide26.xml" Type="http://schemas.openxmlformats.org/officeDocument/2006/relationships/slide"/><Relationship Id="rId73" Target="slides/slide27.xml" Type="http://schemas.openxmlformats.org/officeDocument/2006/relationships/slide"/><Relationship Id="rId74" Target="slides/slide28.xml" Type="http://schemas.openxmlformats.org/officeDocument/2006/relationships/slide"/><Relationship Id="rId75" Target="slides/slide29.xml" Type="http://schemas.openxmlformats.org/officeDocument/2006/relationships/slide"/><Relationship Id="rId76" Target="slides/slide30.xml" Type="http://schemas.openxmlformats.org/officeDocument/2006/relationships/slide"/><Relationship Id="rId77" Target="slides/slide31.xml" Type="http://schemas.openxmlformats.org/officeDocument/2006/relationships/slide"/><Relationship Id="rId78" Target="slides/slide32.xml" Type="http://schemas.openxmlformats.org/officeDocument/2006/relationships/slide"/><Relationship Id="rId79" Target="slides/slide33.xml" Type="http://schemas.openxmlformats.org/officeDocument/2006/relationships/slide"/><Relationship Id="rId8" Target="fonts/font8.fntdata" Type="http://schemas.openxmlformats.org/officeDocument/2006/relationships/font"/><Relationship Id="rId80" Target="slides/slide34.xml" Type="http://schemas.openxmlformats.org/officeDocument/2006/relationships/slide"/><Relationship Id="rId81" Target="slides/slide35.xml" Type="http://schemas.openxmlformats.org/officeDocument/2006/relationships/slide"/><Relationship Id="rId82" Target="slides/slide36.xml" Type="http://schemas.openxmlformats.org/officeDocument/2006/relationships/slide"/><Relationship Id="rId83" Target="slides/slide37.xml" Type="http://schemas.openxmlformats.org/officeDocument/2006/relationships/slide"/><Relationship Id="rId84" Target="slides/slide38.xml" Type="http://schemas.openxmlformats.org/officeDocument/2006/relationships/slide"/><Relationship Id="rId85" Target="slides/slide39.xml" Type="http://schemas.openxmlformats.org/officeDocument/2006/relationships/slide"/><Relationship Id="rId86" Target="slides/slide40.xml" Type="http://schemas.openxmlformats.org/officeDocument/2006/relationships/slide"/><Relationship Id="rId87" Target="slides/slide41.xml" Type="http://schemas.openxmlformats.org/officeDocument/2006/relationships/slide"/><Relationship Id="rId88" Target="slides/slide42.xml" Type="http://schemas.openxmlformats.org/officeDocument/2006/relationships/slide"/><Relationship Id="rId89" Target="slides/slide43.xml" Type="http://schemas.openxmlformats.org/officeDocument/2006/relationships/slide"/><Relationship Id="rId9" Target="fonts/font9.fntdata" Type="http://schemas.openxmlformats.org/officeDocument/2006/relationships/font"/><Relationship Id="rId90" Target="slides/slide44.xml" Type="http://schemas.openxmlformats.org/officeDocument/2006/relationships/slide"/><Relationship Id="rId91" Target="slides/slide45.xml" Type="http://schemas.openxmlformats.org/officeDocument/2006/relationships/slide"/><Relationship Id="rId92" Target="slides/slide46.xml" Type="http://schemas.openxmlformats.org/officeDocument/2006/relationships/slide"/><Relationship Id="rId93" Target="slides/slide47.xml" Type="http://schemas.openxmlformats.org/officeDocument/2006/relationships/slide"/><Relationship Id="rId94" Target="slides/slide48.xml" Type="http://schemas.openxmlformats.org/officeDocument/2006/relationships/slide"/><Relationship Id="rId95" Target="slides/slide49.xml" Type="http://schemas.openxmlformats.org/officeDocument/2006/relationships/slide"/><Relationship Id="rId96" Target="slides/slide50.xml" Type="http://schemas.openxmlformats.org/officeDocument/2006/relationships/slide"/><Relationship Id="rId97" Target="slides/slide51.xml" Type="http://schemas.openxmlformats.org/officeDocument/2006/relationships/slide"/><Relationship Id="rId98" Target="slides/slide52.xml" Type="http://schemas.openxmlformats.org/officeDocument/2006/relationships/slide"/><Relationship Id="rId99" Target="slides/slide53.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U1 and U2 are IIDs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drive.google.com/drive/folders/1WPbtluTcchk0adZoiPN9wks41hCJbFa8?usp=drive_link"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10" Target="https://pfister.ee.duke.edu/courses/ecen655/polar.pdf" TargetMode="External" Type="http://schemas.openxmlformats.org/officeDocument/2006/relationships/hyperlink"/><Relationship Id="rId11" Target="https://ieeexplore.ieee.org/document/9271700" TargetMode="External" Type="http://schemas.openxmlformats.org/officeDocument/2006/relationships/hyperlink"/><Relationship Id="rId12" Target="https://ieeexplore.ieee.org/document/6852102" TargetMode="External" Type="http://schemas.openxmlformats.org/officeDocument/2006/relationships/hyperlink"/><Relationship Id="rId2" Target="https://www.youtube.com/watch?v=B_VgyNY6cBs&amp;list=PLyqSpQzTE6M81HJ26ZaNv0V3ROBrcv-Kc" TargetMode="External" Type="http://schemas.openxmlformats.org/officeDocument/2006/relationships/hyperlink"/><Relationship Id="rId3" Target="https://www.youtube.com/watch?v=PNBFUV-ZetY&amp;list=PL6r4tS19CTtW95QNxpMnV9TCi_1pzltl_" TargetMode="External" Type="http://schemas.openxmlformats.org/officeDocument/2006/relationships/hyperlink"/><Relationship Id="rId4" Target="https://youtu.be/VhyoZSB9g0w?si=Cvdt-b85CqHzSZQd" TargetMode="External" Type="http://schemas.openxmlformats.org/officeDocument/2006/relationships/hyperlink"/><Relationship Id="rId5" Target="https://www.youtube.com/watch?v=vj92OqnhV0s&amp;t=2462s" TargetMode="External" Type="http://schemas.openxmlformats.org/officeDocument/2006/relationships/hyperlink"/><Relationship Id="rId6" Target="https://simons.berkeley.edu/sites/default/files/docs/2690/slidesarikan.pdf" TargetMode="External" Type="http://schemas.openxmlformats.org/officeDocument/2006/relationships/hyperlink"/><Relationship Id="rId7" Target="https://ieeexplore.ieee.org/document/5075875" TargetMode="External" Type="http://schemas.openxmlformats.org/officeDocument/2006/relationships/hyperlink"/><Relationship Id="rId8" Target="https://ieeexplore.ieee.org/document/5205856" TargetMode="External" Type="http://schemas.openxmlformats.org/officeDocument/2006/relationships/hyperlink"/><Relationship Id="rId9" Target="https://ieeexplore.ieee.org/document/5513567" TargetMode="External" Type="http://schemas.openxmlformats.org/officeDocument/2006/relationships/hyperlink"/></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06866" y="9836474"/>
            <a:ext cx="20026389" cy="450526"/>
            <a:chOff x="0" y="0"/>
            <a:chExt cx="6774359" cy="152400"/>
          </a:xfrm>
        </p:grpSpPr>
        <p:sp>
          <p:nvSpPr>
            <p:cNvPr name="Freeform 3" id="3"/>
            <p:cNvSpPr/>
            <p:nvPr/>
          </p:nvSpPr>
          <p:spPr>
            <a:xfrm flipH="false" flipV="false" rot="0">
              <a:off x="0" y="0"/>
              <a:ext cx="6774359" cy="152400"/>
            </a:xfrm>
            <a:custGeom>
              <a:avLst/>
              <a:gdLst/>
              <a:ahLst/>
              <a:cxnLst/>
              <a:rect r="r" b="b" t="t" l="l"/>
              <a:pathLst>
                <a:path h="152400" w="6774359">
                  <a:moveTo>
                    <a:pt x="0" y="0"/>
                  </a:moveTo>
                  <a:lnTo>
                    <a:pt x="6774359" y="0"/>
                  </a:lnTo>
                  <a:lnTo>
                    <a:pt x="6774359"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038225" y="2362200"/>
            <a:ext cx="14210166" cy="2781300"/>
          </a:xfrm>
          <a:prstGeom prst="rect">
            <a:avLst/>
          </a:prstGeom>
        </p:spPr>
        <p:txBody>
          <a:bodyPr anchor="t" rtlCol="false" tIns="0" lIns="0" bIns="0" rIns="0">
            <a:spAutoFit/>
          </a:bodyPr>
          <a:lstStyle/>
          <a:p>
            <a:pPr>
              <a:lnSpc>
                <a:spcPts val="14517"/>
              </a:lnSpc>
            </a:pPr>
            <a:r>
              <a:rPr lang="en-US" sz="12098" spc="375">
                <a:solidFill>
                  <a:srgbClr val="333333"/>
                </a:solidFill>
                <a:latin typeface="Poppins Bold"/>
              </a:rPr>
              <a:t>Polar Codes:</a:t>
            </a:r>
          </a:p>
          <a:p>
            <a:pPr>
              <a:lnSpc>
                <a:spcPts val="2092"/>
              </a:lnSpc>
            </a:pPr>
          </a:p>
          <a:p>
            <a:pPr>
              <a:lnSpc>
                <a:spcPts val="5364"/>
              </a:lnSpc>
            </a:pPr>
            <a:r>
              <a:rPr lang="en-US" sz="4470" spc="138">
                <a:solidFill>
                  <a:srgbClr val="333333"/>
                </a:solidFill>
                <a:latin typeface="Poppins Bold"/>
              </a:rPr>
              <a:t>A New Way Of Achieving Shannon Capacity</a:t>
            </a:r>
          </a:p>
        </p:txBody>
      </p:sp>
      <p:grpSp>
        <p:nvGrpSpPr>
          <p:cNvPr name="Group 5" id="5"/>
          <p:cNvGrpSpPr/>
          <p:nvPr/>
        </p:nvGrpSpPr>
        <p:grpSpPr>
          <a:xfrm rot="0">
            <a:off x="-3990197" y="0"/>
            <a:ext cx="22923407" cy="450526"/>
            <a:chOff x="0" y="0"/>
            <a:chExt cx="7754338" cy="152400"/>
          </a:xfrm>
        </p:grpSpPr>
        <p:sp>
          <p:nvSpPr>
            <p:cNvPr name="Freeform 6" id="6"/>
            <p:cNvSpPr/>
            <p:nvPr/>
          </p:nvSpPr>
          <p:spPr>
            <a:xfrm flipH="false" flipV="false" rot="0">
              <a:off x="0" y="0"/>
              <a:ext cx="7754338" cy="152400"/>
            </a:xfrm>
            <a:custGeom>
              <a:avLst/>
              <a:gdLst/>
              <a:ahLst/>
              <a:cxnLst/>
              <a:rect r="r" b="b" t="t" l="l"/>
              <a:pathLst>
                <a:path h="152400" w="7754338">
                  <a:moveTo>
                    <a:pt x="0" y="0"/>
                  </a:moveTo>
                  <a:lnTo>
                    <a:pt x="7754338" y="0"/>
                  </a:lnTo>
                  <a:lnTo>
                    <a:pt x="7754338"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7" id="7"/>
          <p:cNvSpPr txBox="true"/>
          <p:nvPr/>
        </p:nvSpPr>
        <p:spPr>
          <a:xfrm rot="0">
            <a:off x="979266" y="6372963"/>
            <a:ext cx="11643643" cy="628871"/>
          </a:xfrm>
          <a:prstGeom prst="rect">
            <a:avLst/>
          </a:prstGeom>
        </p:spPr>
        <p:txBody>
          <a:bodyPr anchor="t" rtlCol="false" tIns="0" lIns="0" bIns="0" rIns="0">
            <a:spAutoFit/>
          </a:bodyPr>
          <a:lstStyle/>
          <a:p>
            <a:pPr marL="0" indent="0" lvl="0">
              <a:lnSpc>
                <a:spcPts val="5237"/>
              </a:lnSpc>
              <a:spcBef>
                <a:spcPct val="0"/>
              </a:spcBef>
            </a:pPr>
            <a:r>
              <a:rPr lang="en-US" sz="3741">
                <a:solidFill>
                  <a:srgbClr val="000000"/>
                </a:solidFill>
                <a:latin typeface="Quicksand Bold"/>
              </a:rPr>
              <a:t>Prepared by Lab Group 6 - Group 1</a:t>
            </a:r>
          </a:p>
        </p:txBody>
      </p:sp>
      <p:sp>
        <p:nvSpPr>
          <p:cNvPr name="AutoShape 8" id="8"/>
          <p:cNvSpPr/>
          <p:nvPr/>
        </p:nvSpPr>
        <p:spPr>
          <a:xfrm>
            <a:off x="979266" y="5692465"/>
            <a:ext cx="16280034"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2075931" y="1028700"/>
            <a:ext cx="14136139" cy="1729532"/>
          </a:xfrm>
          <a:custGeom>
            <a:avLst/>
            <a:gdLst/>
            <a:ahLst/>
            <a:cxnLst/>
            <a:rect r="r" b="b" t="t" l="l"/>
            <a:pathLst>
              <a:path h="1729532" w="14136139">
                <a:moveTo>
                  <a:pt x="0" y="0"/>
                </a:moveTo>
                <a:lnTo>
                  <a:pt x="14136138" y="0"/>
                </a:lnTo>
                <a:lnTo>
                  <a:pt x="14136138" y="1729532"/>
                </a:lnTo>
                <a:lnTo>
                  <a:pt x="0" y="1729532"/>
                </a:lnTo>
                <a:lnTo>
                  <a:pt x="0" y="0"/>
                </a:lnTo>
                <a:close/>
              </a:path>
            </a:pathLst>
          </a:custGeom>
          <a:blipFill>
            <a:blip r:embed="rId2"/>
            <a:stretch>
              <a:fillRect l="0" t="-99784" r="0" b="-155667"/>
            </a:stretch>
          </a:blipFill>
        </p:spPr>
      </p:sp>
      <p:sp>
        <p:nvSpPr>
          <p:cNvPr name="Freeform 5" id="5"/>
          <p:cNvSpPr/>
          <p:nvPr/>
        </p:nvSpPr>
        <p:spPr>
          <a:xfrm flipH="false" flipV="false" rot="0">
            <a:off x="2075931" y="4985983"/>
            <a:ext cx="8157335" cy="4112942"/>
          </a:xfrm>
          <a:custGeom>
            <a:avLst/>
            <a:gdLst/>
            <a:ahLst/>
            <a:cxnLst/>
            <a:rect r="r" b="b" t="t" l="l"/>
            <a:pathLst>
              <a:path h="4112942" w="8157335">
                <a:moveTo>
                  <a:pt x="0" y="0"/>
                </a:moveTo>
                <a:lnTo>
                  <a:pt x="8157334" y="0"/>
                </a:lnTo>
                <a:lnTo>
                  <a:pt x="8157334" y="4112942"/>
                </a:lnTo>
                <a:lnTo>
                  <a:pt x="0" y="4112942"/>
                </a:lnTo>
                <a:lnTo>
                  <a:pt x="0" y="0"/>
                </a:lnTo>
                <a:close/>
              </a:path>
            </a:pathLst>
          </a:custGeom>
          <a:blipFill>
            <a:blip r:embed="rId3"/>
            <a:stretch>
              <a:fillRect l="0" t="0" r="0" b="0"/>
            </a:stretch>
          </a:blipFill>
        </p:spPr>
      </p:sp>
      <p:sp>
        <p:nvSpPr>
          <p:cNvPr name="Freeform 6" id="6"/>
          <p:cNvSpPr/>
          <p:nvPr/>
        </p:nvSpPr>
        <p:spPr>
          <a:xfrm flipH="false" flipV="false" rot="0">
            <a:off x="2670921" y="2758232"/>
            <a:ext cx="12178287" cy="2439438"/>
          </a:xfrm>
          <a:custGeom>
            <a:avLst/>
            <a:gdLst/>
            <a:ahLst/>
            <a:cxnLst/>
            <a:rect r="r" b="b" t="t" l="l"/>
            <a:pathLst>
              <a:path h="2439438" w="12178287">
                <a:moveTo>
                  <a:pt x="0" y="0"/>
                </a:moveTo>
                <a:lnTo>
                  <a:pt x="12178287" y="0"/>
                </a:lnTo>
                <a:lnTo>
                  <a:pt x="12178287" y="2439438"/>
                </a:lnTo>
                <a:lnTo>
                  <a:pt x="0" y="2439438"/>
                </a:lnTo>
                <a:lnTo>
                  <a:pt x="0" y="0"/>
                </a:lnTo>
                <a:close/>
              </a:path>
            </a:pathLst>
          </a:custGeom>
          <a:blipFill>
            <a:blip r:embed="rId4"/>
            <a:stretch>
              <a:fillRect l="-1039" t="-3952"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11</a:t>
            </a:r>
          </a:p>
        </p:txBody>
      </p:sp>
      <p:grpSp>
        <p:nvGrpSpPr>
          <p:cNvPr name="Group 5" id="5"/>
          <p:cNvGrpSpPr/>
          <p:nvPr/>
        </p:nvGrpSpPr>
        <p:grpSpPr>
          <a:xfrm rot="0">
            <a:off x="608358" y="976719"/>
            <a:ext cx="15612316" cy="8738781"/>
            <a:chOff x="0" y="0"/>
            <a:chExt cx="20816422" cy="11651709"/>
          </a:xfrm>
        </p:grpSpPr>
        <p:sp>
          <p:nvSpPr>
            <p:cNvPr name="Freeform 6" id="6"/>
            <p:cNvSpPr/>
            <p:nvPr/>
          </p:nvSpPr>
          <p:spPr>
            <a:xfrm flipH="false" flipV="false" rot="0">
              <a:off x="0" y="0"/>
              <a:ext cx="17677030" cy="7248399"/>
            </a:xfrm>
            <a:custGeom>
              <a:avLst/>
              <a:gdLst/>
              <a:ahLst/>
              <a:cxnLst/>
              <a:rect r="r" b="b" t="t" l="l"/>
              <a:pathLst>
                <a:path h="7248399" w="17677030">
                  <a:moveTo>
                    <a:pt x="0" y="0"/>
                  </a:moveTo>
                  <a:lnTo>
                    <a:pt x="17677030" y="0"/>
                  </a:lnTo>
                  <a:lnTo>
                    <a:pt x="17677030" y="7248399"/>
                  </a:lnTo>
                  <a:lnTo>
                    <a:pt x="0" y="7248399"/>
                  </a:lnTo>
                  <a:lnTo>
                    <a:pt x="0" y="0"/>
                  </a:lnTo>
                  <a:close/>
                </a:path>
              </a:pathLst>
            </a:custGeom>
            <a:blipFill>
              <a:blip r:embed="rId2"/>
              <a:stretch>
                <a:fillRect l="0" t="-3418" r="0" b="-151354"/>
              </a:stretch>
            </a:blipFill>
          </p:spPr>
        </p:sp>
        <p:sp>
          <p:nvSpPr>
            <p:cNvPr name="Freeform 7" id="7"/>
            <p:cNvSpPr/>
            <p:nvPr/>
          </p:nvSpPr>
          <p:spPr>
            <a:xfrm flipH="false" flipV="false" rot="0">
              <a:off x="262448" y="6984598"/>
              <a:ext cx="20553973" cy="4667111"/>
            </a:xfrm>
            <a:custGeom>
              <a:avLst/>
              <a:gdLst/>
              <a:ahLst/>
              <a:cxnLst/>
              <a:rect r="r" b="b" t="t" l="l"/>
              <a:pathLst>
                <a:path h="4667111" w="20553973">
                  <a:moveTo>
                    <a:pt x="0" y="0"/>
                  </a:moveTo>
                  <a:lnTo>
                    <a:pt x="20553974" y="0"/>
                  </a:lnTo>
                  <a:lnTo>
                    <a:pt x="20553974" y="4667111"/>
                  </a:lnTo>
                  <a:lnTo>
                    <a:pt x="0" y="4667111"/>
                  </a:lnTo>
                  <a:lnTo>
                    <a:pt x="0" y="0"/>
                  </a:lnTo>
                  <a:close/>
                </a:path>
              </a:pathLst>
            </a:custGeom>
            <a:blipFill>
              <a:blip r:embed="rId2"/>
              <a:stretch>
                <a:fillRect l="0" t="-202391" r="0" b="-157688"/>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356170" y="3146827"/>
            <a:ext cx="17575660" cy="3955245"/>
          </a:xfrm>
          <a:prstGeom prst="rect">
            <a:avLst/>
          </a:prstGeom>
        </p:spPr>
        <p:txBody>
          <a:bodyPr anchor="t" rtlCol="false" tIns="0" lIns="0" bIns="0" rIns="0">
            <a:spAutoFit/>
          </a:bodyPr>
          <a:lstStyle/>
          <a:p>
            <a:pPr algn="ctr">
              <a:lnSpc>
                <a:spcPts val="15696"/>
              </a:lnSpc>
            </a:pPr>
            <a:r>
              <a:rPr lang="en-US" sz="12658" u="sng">
                <a:solidFill>
                  <a:srgbClr val="333333"/>
                </a:solidFill>
                <a:latin typeface="Poppins Bold"/>
                <a:hlinkClick r:id="rId2" tooltip="https://drive.google.com/drive/folders/1WPbtluTcchk0adZoiPN9wks41hCJbFa8?usp=drive_link"/>
              </a:rPr>
              <a:t>Theorem of Polarization</a:t>
            </a:r>
          </a:p>
        </p:txBody>
      </p:sp>
      <p:grpSp>
        <p:nvGrpSpPr>
          <p:cNvPr name="Group 5" id="5"/>
          <p:cNvGrpSpPr/>
          <p:nvPr/>
        </p:nvGrpSpPr>
        <p:grpSpPr>
          <a:xfrm rot="0">
            <a:off x="0" y="9836474"/>
            <a:ext cx="18288000" cy="450526"/>
            <a:chOff x="0" y="0"/>
            <a:chExt cx="6186311" cy="152400"/>
          </a:xfrm>
        </p:grpSpPr>
        <p:sp>
          <p:nvSpPr>
            <p:cNvPr name="Freeform 6" id="6"/>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147524"/>
            <a:ext cx="15533534"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How Polar Codes work?</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199277" y="1149252"/>
            <a:ext cx="15889447" cy="7988496"/>
          </a:xfrm>
          <a:custGeom>
            <a:avLst/>
            <a:gdLst/>
            <a:ahLst/>
            <a:cxnLst/>
            <a:rect r="r" b="b" t="t" l="l"/>
            <a:pathLst>
              <a:path h="7988496" w="15889447">
                <a:moveTo>
                  <a:pt x="0" y="0"/>
                </a:moveTo>
                <a:lnTo>
                  <a:pt x="15889446" y="0"/>
                </a:lnTo>
                <a:lnTo>
                  <a:pt x="15889446" y="7988496"/>
                </a:lnTo>
                <a:lnTo>
                  <a:pt x="0" y="7988496"/>
                </a:lnTo>
                <a:lnTo>
                  <a:pt x="0" y="0"/>
                </a:lnTo>
                <a:close/>
              </a:path>
            </a:pathLst>
          </a:custGeom>
          <a:blipFill>
            <a:blip r:embed="rId2"/>
            <a:stretch>
              <a:fillRect l="0" t="0" r="0" b="0"/>
            </a:stretch>
          </a:blipFill>
        </p:spPr>
      </p:sp>
      <p:grpSp>
        <p:nvGrpSpPr>
          <p:cNvPr name="Group 5" id="5"/>
          <p:cNvGrpSpPr/>
          <p:nvPr/>
        </p:nvGrpSpPr>
        <p:grpSpPr>
          <a:xfrm rot="0">
            <a:off x="-180035" y="5891783"/>
            <a:ext cx="3372517" cy="675427"/>
            <a:chOff x="0" y="0"/>
            <a:chExt cx="888235" cy="177890"/>
          </a:xfrm>
        </p:grpSpPr>
        <p:sp>
          <p:nvSpPr>
            <p:cNvPr name="Freeform 6" id="6"/>
            <p:cNvSpPr/>
            <p:nvPr/>
          </p:nvSpPr>
          <p:spPr>
            <a:xfrm flipH="false" flipV="false" rot="0">
              <a:off x="0" y="0"/>
              <a:ext cx="888235" cy="177890"/>
            </a:xfrm>
            <a:custGeom>
              <a:avLst/>
              <a:gdLst/>
              <a:ahLst/>
              <a:cxnLst/>
              <a:rect r="r" b="b" t="t" l="l"/>
              <a:pathLst>
                <a:path h="177890" w="888235">
                  <a:moveTo>
                    <a:pt x="0" y="0"/>
                  </a:moveTo>
                  <a:lnTo>
                    <a:pt x="888235" y="0"/>
                  </a:lnTo>
                  <a:lnTo>
                    <a:pt x="888235" y="177890"/>
                  </a:lnTo>
                  <a:lnTo>
                    <a:pt x="0" y="177890"/>
                  </a:lnTo>
                  <a:close/>
                </a:path>
              </a:pathLst>
            </a:custGeom>
            <a:solidFill>
              <a:srgbClr val="FFFFFF"/>
            </a:solidFill>
          </p:spPr>
        </p:sp>
        <p:sp>
          <p:nvSpPr>
            <p:cNvPr name="TextBox 7" id="7"/>
            <p:cNvSpPr txBox="true"/>
            <p:nvPr/>
          </p:nvSpPr>
          <p:spPr>
            <a:xfrm>
              <a:off x="0" y="-76200"/>
              <a:ext cx="888235" cy="254090"/>
            </a:xfrm>
            <a:prstGeom prst="rect">
              <a:avLst/>
            </a:prstGeom>
          </p:spPr>
          <p:txBody>
            <a:bodyPr anchor="ctr" rtlCol="false" tIns="50800" lIns="50800" bIns="50800" rIns="50800"/>
            <a:lstStyle/>
            <a:p>
              <a:pPr algn="ctr">
                <a:lnSpc>
                  <a:spcPts val="2944"/>
                </a:lnSpc>
              </a:pPr>
            </a:p>
          </p:txBody>
        </p:sp>
      </p:grpSp>
      <p:sp>
        <p:nvSpPr>
          <p:cNvPr name="TextBox 8" id="8"/>
          <p:cNvSpPr txBox="true"/>
          <p:nvPr/>
        </p:nvSpPr>
        <p:spPr>
          <a:xfrm rot="0">
            <a:off x="1506224" y="5970704"/>
            <a:ext cx="1686258" cy="596505"/>
          </a:xfrm>
          <a:prstGeom prst="rect">
            <a:avLst/>
          </a:prstGeom>
        </p:spPr>
        <p:txBody>
          <a:bodyPr anchor="t" rtlCol="false" tIns="0" lIns="0" bIns="0" rIns="0">
            <a:spAutoFit/>
          </a:bodyPr>
          <a:lstStyle/>
          <a:p>
            <a:pPr algn="ctr">
              <a:lnSpc>
                <a:spcPts val="4930"/>
              </a:lnSpc>
            </a:pPr>
            <a:r>
              <a:rPr lang="en-US" sz="3521">
                <a:solidFill>
                  <a:srgbClr val="333333"/>
                </a:solidFill>
                <a:latin typeface="Atkinson Hyperlegible Bold"/>
              </a:rPr>
              <a:t>Erikan’s</a:t>
            </a:r>
          </a:p>
        </p:txBody>
      </p:sp>
      <p:sp>
        <p:nvSpPr>
          <p:cNvPr name="TextBox 9" id="9"/>
          <p:cNvSpPr txBox="true"/>
          <p:nvPr/>
        </p:nvSpPr>
        <p:spPr>
          <a:xfrm rot="0">
            <a:off x="16918147" y="9124950"/>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028700" y="1028700"/>
            <a:ext cx="16230600" cy="8200157"/>
          </a:xfrm>
          <a:custGeom>
            <a:avLst/>
            <a:gdLst/>
            <a:ahLst/>
            <a:cxnLst/>
            <a:rect r="r" b="b" t="t" l="l"/>
            <a:pathLst>
              <a:path h="8200157" w="16230600">
                <a:moveTo>
                  <a:pt x="0" y="0"/>
                </a:moveTo>
                <a:lnTo>
                  <a:pt x="16230600" y="0"/>
                </a:lnTo>
                <a:lnTo>
                  <a:pt x="16230600" y="8200157"/>
                </a:lnTo>
                <a:lnTo>
                  <a:pt x="0" y="8200157"/>
                </a:lnTo>
                <a:lnTo>
                  <a:pt x="0" y="0"/>
                </a:lnTo>
                <a:close/>
              </a:path>
            </a:pathLst>
          </a:custGeom>
          <a:blipFill>
            <a:blip r:embed="rId3"/>
            <a:stretch>
              <a:fillRect l="0" t="-4953" r="0" b="-1843"/>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15</a:t>
            </a:r>
          </a:p>
        </p:txBody>
      </p:sp>
      <p:sp>
        <p:nvSpPr>
          <p:cNvPr name="TextBox 6" id="6"/>
          <p:cNvSpPr txBox="true"/>
          <p:nvPr/>
        </p:nvSpPr>
        <p:spPr>
          <a:xfrm rot="0">
            <a:off x="11849158" y="4689429"/>
            <a:ext cx="4431374" cy="609500"/>
          </a:xfrm>
          <a:prstGeom prst="rect">
            <a:avLst/>
          </a:prstGeom>
        </p:spPr>
        <p:txBody>
          <a:bodyPr anchor="t" rtlCol="false" tIns="0" lIns="0" bIns="0" rIns="0">
            <a:spAutoFit/>
          </a:bodyPr>
          <a:lstStyle/>
          <a:p>
            <a:pPr algn="ctr">
              <a:lnSpc>
                <a:spcPts val="4990"/>
              </a:lnSpc>
            </a:pPr>
            <a:r>
              <a:rPr lang="en-US" sz="3564">
                <a:solidFill>
                  <a:srgbClr val="686868"/>
                </a:solidFill>
                <a:latin typeface="Bricolage Grotesque"/>
              </a:rPr>
              <a:t>(Using the chain rule)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028700" y="1038773"/>
            <a:ext cx="11265409" cy="3889705"/>
          </a:xfrm>
          <a:custGeom>
            <a:avLst/>
            <a:gdLst/>
            <a:ahLst/>
            <a:cxnLst/>
            <a:rect r="r" b="b" t="t" l="l"/>
            <a:pathLst>
              <a:path h="3889705" w="11265409">
                <a:moveTo>
                  <a:pt x="0" y="0"/>
                </a:moveTo>
                <a:lnTo>
                  <a:pt x="11265409" y="0"/>
                </a:lnTo>
                <a:lnTo>
                  <a:pt x="11265409" y="3889705"/>
                </a:lnTo>
                <a:lnTo>
                  <a:pt x="0" y="3889705"/>
                </a:lnTo>
                <a:lnTo>
                  <a:pt x="0" y="0"/>
                </a:lnTo>
                <a:close/>
              </a:path>
            </a:pathLst>
          </a:custGeom>
          <a:blipFill>
            <a:blip r:embed="rId2"/>
            <a:stretch>
              <a:fillRect l="0" t="-32741" r="-6576" b="-147031"/>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16</a:t>
            </a:r>
          </a:p>
        </p:txBody>
      </p:sp>
      <p:sp>
        <p:nvSpPr>
          <p:cNvPr name="Freeform 6" id="6"/>
          <p:cNvSpPr/>
          <p:nvPr/>
        </p:nvSpPr>
        <p:spPr>
          <a:xfrm flipH="false" flipV="false" rot="0">
            <a:off x="1028700" y="4742967"/>
            <a:ext cx="11494412" cy="5160058"/>
          </a:xfrm>
          <a:custGeom>
            <a:avLst/>
            <a:gdLst/>
            <a:ahLst/>
            <a:cxnLst/>
            <a:rect r="r" b="b" t="t" l="l"/>
            <a:pathLst>
              <a:path h="5160058" w="11494412">
                <a:moveTo>
                  <a:pt x="0" y="0"/>
                </a:moveTo>
                <a:lnTo>
                  <a:pt x="11494412" y="0"/>
                </a:lnTo>
                <a:lnTo>
                  <a:pt x="11494412" y="5160058"/>
                </a:lnTo>
                <a:lnTo>
                  <a:pt x="0" y="5160058"/>
                </a:lnTo>
                <a:lnTo>
                  <a:pt x="0" y="0"/>
                </a:lnTo>
                <a:close/>
              </a:path>
            </a:pathLst>
          </a:custGeom>
          <a:blipFill>
            <a:blip r:embed="rId2"/>
            <a:stretch>
              <a:fillRect l="0" t="-115182" r="-6576"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954922" y="829375"/>
            <a:ext cx="11217548" cy="9792820"/>
          </a:xfrm>
          <a:custGeom>
            <a:avLst/>
            <a:gdLst/>
            <a:ahLst/>
            <a:cxnLst/>
            <a:rect r="r" b="b" t="t" l="l"/>
            <a:pathLst>
              <a:path h="9792820" w="11217548">
                <a:moveTo>
                  <a:pt x="0" y="0"/>
                </a:moveTo>
                <a:lnTo>
                  <a:pt x="11217548" y="0"/>
                </a:lnTo>
                <a:lnTo>
                  <a:pt x="11217548" y="9792819"/>
                </a:lnTo>
                <a:lnTo>
                  <a:pt x="0" y="9792819"/>
                </a:lnTo>
                <a:lnTo>
                  <a:pt x="0" y="0"/>
                </a:lnTo>
                <a:close/>
              </a:path>
            </a:pathLst>
          </a:custGeom>
          <a:blipFill>
            <a:blip r:embed="rId2"/>
            <a:stretch>
              <a:fillRect l="0" t="-80" r="0" b="-8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584732" y="1145563"/>
            <a:ext cx="18390190" cy="5888178"/>
          </a:xfrm>
          <a:custGeom>
            <a:avLst/>
            <a:gdLst/>
            <a:ahLst/>
            <a:cxnLst/>
            <a:rect r="r" b="b" t="t" l="l"/>
            <a:pathLst>
              <a:path h="5888178" w="18390190">
                <a:moveTo>
                  <a:pt x="0" y="0"/>
                </a:moveTo>
                <a:lnTo>
                  <a:pt x="18390190" y="0"/>
                </a:lnTo>
                <a:lnTo>
                  <a:pt x="18390190" y="5888178"/>
                </a:lnTo>
                <a:lnTo>
                  <a:pt x="0" y="5888178"/>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18</a:t>
            </a:r>
          </a:p>
        </p:txBody>
      </p:sp>
      <p:sp>
        <p:nvSpPr>
          <p:cNvPr name="TextBox 6" id="6"/>
          <p:cNvSpPr txBox="true"/>
          <p:nvPr/>
        </p:nvSpPr>
        <p:spPr>
          <a:xfrm rot="0">
            <a:off x="9243914" y="7662104"/>
            <a:ext cx="105891" cy="580390"/>
          </a:xfrm>
          <a:prstGeom prst="rect">
            <a:avLst/>
          </a:prstGeom>
        </p:spPr>
        <p:txBody>
          <a:bodyPr anchor="t" rtlCol="false" tIns="0" lIns="0" bIns="0" rIns="0">
            <a:spAutoFit/>
          </a:bodyPr>
          <a:lstStyle/>
          <a:p>
            <a:pPr algn="ctr">
              <a:lnSpc>
                <a:spcPts val="4759"/>
              </a:lnSpc>
            </a:pPr>
            <a:r>
              <a:rPr lang="en-US" sz="3399">
                <a:solidFill>
                  <a:srgbClr val="333333"/>
                </a:solidFill>
                <a:latin typeface="Canva Sans"/>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148400" y="1770451"/>
            <a:ext cx="16296920" cy="6746098"/>
          </a:xfrm>
          <a:custGeom>
            <a:avLst/>
            <a:gdLst/>
            <a:ahLst/>
            <a:cxnLst/>
            <a:rect r="r" b="b" t="t" l="l"/>
            <a:pathLst>
              <a:path h="6746098" w="16296920">
                <a:moveTo>
                  <a:pt x="0" y="0"/>
                </a:moveTo>
                <a:lnTo>
                  <a:pt x="16296920" y="0"/>
                </a:lnTo>
                <a:lnTo>
                  <a:pt x="16296920" y="6746098"/>
                </a:lnTo>
                <a:lnTo>
                  <a:pt x="0" y="6746098"/>
                </a:lnTo>
                <a:lnTo>
                  <a:pt x="0" y="0"/>
                </a:lnTo>
                <a:close/>
              </a:path>
            </a:pathLst>
          </a:custGeom>
          <a:blipFill>
            <a:blip r:embed="rId2"/>
            <a:stretch>
              <a:fillRect l="0" t="0" r="0" b="0"/>
            </a:stretch>
          </a:blipFill>
        </p:spPr>
      </p:sp>
      <p:sp>
        <p:nvSpPr>
          <p:cNvPr name="TextBox 5" id="5"/>
          <p:cNvSpPr txBox="true"/>
          <p:nvPr/>
        </p:nvSpPr>
        <p:spPr>
          <a:xfrm rot="0">
            <a:off x="9243914" y="7662104"/>
            <a:ext cx="105891" cy="580390"/>
          </a:xfrm>
          <a:prstGeom prst="rect">
            <a:avLst/>
          </a:prstGeom>
        </p:spPr>
        <p:txBody>
          <a:bodyPr anchor="t" rtlCol="false" tIns="0" lIns="0" bIns="0" rIns="0">
            <a:spAutoFit/>
          </a:bodyPr>
          <a:lstStyle/>
          <a:p>
            <a:pPr algn="ctr">
              <a:lnSpc>
                <a:spcPts val="4759"/>
              </a:lnSpc>
            </a:pPr>
            <a:r>
              <a:rPr lang="en-US" sz="3399">
                <a:solidFill>
                  <a:srgbClr val="333333"/>
                </a:solidFill>
                <a:latin typeface="Canva Sans"/>
              </a:rPr>
              <a:t> </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377232" y="1393"/>
            <a:ext cx="20489488" cy="549272"/>
            <a:chOff x="0" y="0"/>
            <a:chExt cx="6931012" cy="185803"/>
          </a:xfrm>
        </p:grpSpPr>
        <p:sp>
          <p:nvSpPr>
            <p:cNvPr name="Freeform 5" id="5"/>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5567005" y="857250"/>
            <a:ext cx="715398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oppins Medium Bold"/>
              </a:rPr>
              <a:t>Honor Code</a:t>
            </a:r>
          </a:p>
        </p:txBody>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8" id="8"/>
          <p:cNvSpPr txBox="true"/>
          <p:nvPr/>
        </p:nvSpPr>
        <p:spPr>
          <a:xfrm rot="0">
            <a:off x="1057275" y="3666304"/>
            <a:ext cx="15947470" cy="3345113"/>
          </a:xfrm>
          <a:prstGeom prst="rect">
            <a:avLst/>
          </a:prstGeom>
        </p:spPr>
        <p:txBody>
          <a:bodyPr anchor="t" rtlCol="false" tIns="0" lIns="0" bIns="0" rIns="0">
            <a:spAutoFit/>
          </a:bodyPr>
          <a:lstStyle/>
          <a:p>
            <a:pPr algn="just">
              <a:lnSpc>
                <a:spcPts val="4442"/>
              </a:lnSpc>
            </a:pPr>
            <a:r>
              <a:rPr lang="en-US" sz="2776">
                <a:solidFill>
                  <a:srgbClr val="000000"/>
                </a:solidFill>
                <a:latin typeface="Poppins Medium"/>
              </a:rPr>
              <a:t>We declare that</a:t>
            </a:r>
          </a:p>
          <a:p>
            <a:pPr algn="just">
              <a:lnSpc>
                <a:spcPts val="4442"/>
              </a:lnSpc>
            </a:pPr>
            <a:r>
              <a:rPr lang="en-US" sz="2776">
                <a:solidFill>
                  <a:srgbClr val="000000"/>
                </a:solidFill>
                <a:latin typeface="Poppins Medium"/>
              </a:rPr>
              <a:t>→ The work that we are presenting is our own work.</a:t>
            </a:r>
          </a:p>
          <a:p>
            <a:pPr algn="just">
              <a:lnSpc>
                <a:spcPts val="4442"/>
              </a:lnSpc>
            </a:pPr>
            <a:r>
              <a:rPr lang="en-US" sz="2776">
                <a:solidFill>
                  <a:srgbClr val="000000"/>
                </a:solidFill>
                <a:latin typeface="Poppins Medium"/>
              </a:rPr>
              <a:t>→ We have not copied the work (the code, the results, etc.) that someone else has done.</a:t>
            </a:r>
          </a:p>
          <a:p>
            <a:pPr algn="just">
              <a:lnSpc>
                <a:spcPts val="4442"/>
              </a:lnSpc>
            </a:pPr>
            <a:r>
              <a:rPr lang="en-US" sz="2776">
                <a:solidFill>
                  <a:srgbClr val="000000"/>
                </a:solidFill>
                <a:latin typeface="Poppins Medium"/>
              </a:rPr>
              <a:t>→ Concepts, understanding and insights we will be describing are our own.</a:t>
            </a:r>
          </a:p>
          <a:p>
            <a:pPr algn="just">
              <a:lnSpc>
                <a:spcPts val="4442"/>
              </a:lnSpc>
              <a:spcBef>
                <a:spcPct val="0"/>
              </a:spcBef>
            </a:pPr>
            <a:r>
              <a:rPr lang="en-US" sz="2776">
                <a:solidFill>
                  <a:srgbClr val="000000"/>
                </a:solidFill>
                <a:latin typeface="Poppins Medium"/>
              </a:rPr>
              <a:t>→ We make this pledge truthfully. We know that violation of this solemn pledge can carry  grave consequences.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206370" y="1653679"/>
            <a:ext cx="15894311" cy="8052296"/>
          </a:xfrm>
          <a:custGeom>
            <a:avLst/>
            <a:gdLst/>
            <a:ahLst/>
            <a:cxnLst/>
            <a:rect r="r" b="b" t="t" l="l"/>
            <a:pathLst>
              <a:path h="8052296" w="15894311">
                <a:moveTo>
                  <a:pt x="0" y="0"/>
                </a:moveTo>
                <a:lnTo>
                  <a:pt x="15894310" y="0"/>
                </a:lnTo>
                <a:lnTo>
                  <a:pt x="15894310" y="8052296"/>
                </a:lnTo>
                <a:lnTo>
                  <a:pt x="0" y="8052296"/>
                </a:lnTo>
                <a:lnTo>
                  <a:pt x="0" y="0"/>
                </a:lnTo>
                <a:close/>
              </a:path>
            </a:pathLst>
          </a:custGeom>
          <a:blipFill>
            <a:blip r:embed="rId2"/>
            <a:stretch>
              <a:fillRect l="-336" t="-233" r="0" b="-233"/>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20</a:t>
            </a:r>
          </a:p>
        </p:txBody>
      </p:sp>
      <p:sp>
        <p:nvSpPr>
          <p:cNvPr name="TextBox 6" id="6"/>
          <p:cNvSpPr txBox="true"/>
          <p:nvPr/>
        </p:nvSpPr>
        <p:spPr>
          <a:xfrm rot="0">
            <a:off x="9243914" y="7662104"/>
            <a:ext cx="105891" cy="580390"/>
          </a:xfrm>
          <a:prstGeom prst="rect">
            <a:avLst/>
          </a:prstGeom>
        </p:spPr>
        <p:txBody>
          <a:bodyPr anchor="t" rtlCol="false" tIns="0" lIns="0" bIns="0" rIns="0">
            <a:spAutoFit/>
          </a:bodyPr>
          <a:lstStyle/>
          <a:p>
            <a:pPr algn="ctr">
              <a:lnSpc>
                <a:spcPts val="4759"/>
              </a:lnSpc>
            </a:pPr>
            <a:r>
              <a:rPr lang="en-US" sz="3399">
                <a:solidFill>
                  <a:srgbClr val="333333"/>
                </a:solidFill>
                <a:latin typeface="Canva Sans"/>
              </a:rPr>
              <a:t> </a:t>
            </a:r>
          </a:p>
        </p:txBody>
      </p:sp>
      <p:grpSp>
        <p:nvGrpSpPr>
          <p:cNvPr name="Group 7" id="7"/>
          <p:cNvGrpSpPr/>
          <p:nvPr/>
        </p:nvGrpSpPr>
        <p:grpSpPr>
          <a:xfrm rot="0">
            <a:off x="-1311244" y="9836474"/>
            <a:ext cx="20193061" cy="450526"/>
            <a:chOff x="0" y="0"/>
            <a:chExt cx="6830739" cy="152400"/>
          </a:xfrm>
        </p:grpSpPr>
        <p:sp>
          <p:nvSpPr>
            <p:cNvPr name="Freeform 8" id="8"/>
            <p:cNvSpPr/>
            <p:nvPr/>
          </p:nvSpPr>
          <p:spPr>
            <a:xfrm flipH="false" flipV="false" rot="0">
              <a:off x="0" y="0"/>
              <a:ext cx="6830739" cy="152400"/>
            </a:xfrm>
            <a:custGeom>
              <a:avLst/>
              <a:gdLst/>
              <a:ahLst/>
              <a:cxnLst/>
              <a:rect r="r" b="b" t="t" l="l"/>
              <a:pathLst>
                <a:path h="152400" w="6830739">
                  <a:moveTo>
                    <a:pt x="0" y="0"/>
                  </a:moveTo>
                  <a:lnTo>
                    <a:pt x="6830739" y="0"/>
                  </a:lnTo>
                  <a:lnTo>
                    <a:pt x="6830739"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9" id="9"/>
          <p:cNvSpPr txBox="true"/>
          <p:nvPr/>
        </p:nvSpPr>
        <p:spPr>
          <a:xfrm rot="0">
            <a:off x="4167188" y="440825"/>
            <a:ext cx="9953625" cy="1222379"/>
          </a:xfrm>
          <a:prstGeom prst="rect">
            <a:avLst/>
          </a:prstGeom>
        </p:spPr>
        <p:txBody>
          <a:bodyPr anchor="t" rtlCol="false" tIns="0" lIns="0" bIns="0" rIns="0">
            <a:spAutoFit/>
          </a:bodyPr>
          <a:lstStyle/>
          <a:p>
            <a:pPr algn="ctr">
              <a:lnSpc>
                <a:spcPts val="10399"/>
              </a:lnSpc>
              <a:spcBef>
                <a:spcPct val="0"/>
              </a:spcBef>
            </a:pPr>
            <a:r>
              <a:rPr lang="en-US" sz="6499">
                <a:solidFill>
                  <a:srgbClr val="333333"/>
                </a:solidFill>
                <a:latin typeface="Poppins Medium Bold"/>
              </a:rPr>
              <a:t>Polarization Martingale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3755784" y="1668661"/>
            <a:ext cx="10490015" cy="7818239"/>
          </a:xfrm>
          <a:custGeom>
            <a:avLst/>
            <a:gdLst/>
            <a:ahLst/>
            <a:cxnLst/>
            <a:rect r="r" b="b" t="t" l="l"/>
            <a:pathLst>
              <a:path h="7818239" w="10490015">
                <a:moveTo>
                  <a:pt x="0" y="0"/>
                </a:moveTo>
                <a:lnTo>
                  <a:pt x="10490015" y="0"/>
                </a:lnTo>
                <a:lnTo>
                  <a:pt x="10490015" y="7818239"/>
                </a:lnTo>
                <a:lnTo>
                  <a:pt x="0" y="7818239"/>
                </a:lnTo>
                <a:lnTo>
                  <a:pt x="0" y="0"/>
                </a:lnTo>
                <a:close/>
              </a:path>
            </a:pathLst>
          </a:custGeom>
          <a:blipFill>
            <a:blip r:embed="rId2"/>
            <a:stretch>
              <a:fillRect l="-1344" t="-835" r="0" b="-835"/>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21</a:t>
            </a:r>
          </a:p>
        </p:txBody>
      </p:sp>
      <p:sp>
        <p:nvSpPr>
          <p:cNvPr name="TextBox 6" id="6"/>
          <p:cNvSpPr txBox="true"/>
          <p:nvPr/>
        </p:nvSpPr>
        <p:spPr>
          <a:xfrm rot="0">
            <a:off x="-4872492" y="2206736"/>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Methodology</a:t>
            </a:r>
          </a:p>
        </p:txBody>
      </p:sp>
      <p:sp>
        <p:nvSpPr>
          <p:cNvPr name="TextBox 7" id="7"/>
          <p:cNvSpPr txBox="true"/>
          <p:nvPr/>
        </p:nvSpPr>
        <p:spPr>
          <a:xfrm rot="0">
            <a:off x="2868009" y="473796"/>
            <a:ext cx="12551982" cy="928832"/>
          </a:xfrm>
          <a:prstGeom prst="rect">
            <a:avLst/>
          </a:prstGeom>
        </p:spPr>
        <p:txBody>
          <a:bodyPr anchor="t" rtlCol="false" tIns="0" lIns="0" bIns="0" rIns="0">
            <a:spAutoFit/>
          </a:bodyPr>
          <a:lstStyle/>
          <a:p>
            <a:pPr algn="ctr">
              <a:lnSpc>
                <a:spcPts val="7945"/>
              </a:lnSpc>
              <a:spcBef>
                <a:spcPct val="0"/>
              </a:spcBef>
            </a:pPr>
            <a:r>
              <a:rPr lang="en-US" sz="4965">
                <a:solidFill>
                  <a:srgbClr val="333333"/>
                </a:solidFill>
                <a:latin typeface="Poppins Medium Bold"/>
              </a:rPr>
              <a:t>Polarization of BEC(1/2) for N=16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3920481" y="1768957"/>
            <a:ext cx="10447037" cy="7985784"/>
          </a:xfrm>
          <a:custGeom>
            <a:avLst/>
            <a:gdLst/>
            <a:ahLst/>
            <a:cxnLst/>
            <a:rect r="r" b="b" t="t" l="l"/>
            <a:pathLst>
              <a:path h="7985784" w="10447037">
                <a:moveTo>
                  <a:pt x="0" y="0"/>
                </a:moveTo>
                <a:lnTo>
                  <a:pt x="10447038" y="0"/>
                </a:lnTo>
                <a:lnTo>
                  <a:pt x="10447038" y="7985783"/>
                </a:lnTo>
                <a:lnTo>
                  <a:pt x="0" y="7985783"/>
                </a:lnTo>
                <a:lnTo>
                  <a:pt x="0" y="0"/>
                </a:lnTo>
                <a:close/>
              </a:path>
            </a:pathLst>
          </a:custGeom>
          <a:blipFill>
            <a:blip r:embed="rId2"/>
            <a:stretch>
              <a:fillRect l="-2233" t="0" r="0" b="0"/>
            </a:stretch>
          </a:blipFill>
        </p:spPr>
      </p:sp>
      <p:sp>
        <p:nvSpPr>
          <p:cNvPr name="TextBox 5" id="5"/>
          <p:cNvSpPr txBox="true"/>
          <p:nvPr/>
        </p:nvSpPr>
        <p:spPr>
          <a:xfrm rot="0">
            <a:off x="2868009" y="471686"/>
            <a:ext cx="12551982" cy="928832"/>
          </a:xfrm>
          <a:prstGeom prst="rect">
            <a:avLst/>
          </a:prstGeom>
        </p:spPr>
        <p:txBody>
          <a:bodyPr anchor="t" rtlCol="false" tIns="0" lIns="0" bIns="0" rIns="0">
            <a:spAutoFit/>
          </a:bodyPr>
          <a:lstStyle/>
          <a:p>
            <a:pPr algn="ctr">
              <a:lnSpc>
                <a:spcPts val="7945"/>
              </a:lnSpc>
              <a:spcBef>
                <a:spcPct val="0"/>
              </a:spcBef>
            </a:pPr>
            <a:r>
              <a:rPr lang="en-US" sz="4965">
                <a:solidFill>
                  <a:srgbClr val="333333"/>
                </a:solidFill>
                <a:latin typeface="Poppins Medium Bold"/>
              </a:rPr>
              <a:t>Polarization of BEC Rate (1/2) N=64</a:t>
            </a:r>
          </a:p>
        </p:txBody>
      </p:sp>
      <p:sp>
        <p:nvSpPr>
          <p:cNvPr name="TextBox 6" id="6"/>
          <p:cNvSpPr txBox="true"/>
          <p:nvPr/>
        </p:nvSpPr>
        <p:spPr>
          <a:xfrm rot="0">
            <a:off x="16918147" y="9124950"/>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4200485" y="1761361"/>
            <a:ext cx="9887031" cy="7496939"/>
          </a:xfrm>
          <a:custGeom>
            <a:avLst/>
            <a:gdLst/>
            <a:ahLst/>
            <a:cxnLst/>
            <a:rect r="r" b="b" t="t" l="l"/>
            <a:pathLst>
              <a:path h="7496939" w="9887031">
                <a:moveTo>
                  <a:pt x="0" y="0"/>
                </a:moveTo>
                <a:lnTo>
                  <a:pt x="9887030" y="0"/>
                </a:lnTo>
                <a:lnTo>
                  <a:pt x="9887030" y="7496939"/>
                </a:lnTo>
                <a:lnTo>
                  <a:pt x="0" y="7496939"/>
                </a:lnTo>
                <a:lnTo>
                  <a:pt x="0" y="0"/>
                </a:lnTo>
                <a:close/>
              </a:path>
            </a:pathLst>
          </a:custGeom>
          <a:blipFill>
            <a:blip r:embed="rId2"/>
            <a:stretch>
              <a:fillRect l="-3408" t="-2544" r="0" b="-130"/>
            </a:stretch>
          </a:blipFill>
        </p:spPr>
      </p:sp>
      <p:sp>
        <p:nvSpPr>
          <p:cNvPr name="TextBox 5" id="5"/>
          <p:cNvSpPr txBox="true"/>
          <p:nvPr/>
        </p:nvSpPr>
        <p:spPr>
          <a:xfrm rot="0">
            <a:off x="-4338047" y="3323494"/>
            <a:ext cx="536674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Bar Chart</a:t>
            </a:r>
          </a:p>
        </p:txBody>
      </p:sp>
      <p:sp>
        <p:nvSpPr>
          <p:cNvPr name="TextBox 6" id="6"/>
          <p:cNvSpPr txBox="true"/>
          <p:nvPr/>
        </p:nvSpPr>
        <p:spPr>
          <a:xfrm rot="0">
            <a:off x="17015823"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23</a:t>
            </a:r>
          </a:p>
        </p:txBody>
      </p:sp>
      <p:sp>
        <p:nvSpPr>
          <p:cNvPr name="TextBox 7" id="7"/>
          <p:cNvSpPr txBox="true"/>
          <p:nvPr/>
        </p:nvSpPr>
        <p:spPr>
          <a:xfrm rot="0">
            <a:off x="-4603366" y="1689703"/>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Research Results</a:t>
            </a:r>
          </a:p>
        </p:txBody>
      </p:sp>
      <p:sp>
        <p:nvSpPr>
          <p:cNvPr name="TextBox 8" id="8"/>
          <p:cNvSpPr txBox="true"/>
          <p:nvPr/>
        </p:nvSpPr>
        <p:spPr>
          <a:xfrm rot="0">
            <a:off x="2868009" y="515211"/>
            <a:ext cx="12551982" cy="928832"/>
          </a:xfrm>
          <a:prstGeom prst="rect">
            <a:avLst/>
          </a:prstGeom>
        </p:spPr>
        <p:txBody>
          <a:bodyPr anchor="t" rtlCol="false" tIns="0" lIns="0" bIns="0" rIns="0">
            <a:spAutoFit/>
          </a:bodyPr>
          <a:lstStyle/>
          <a:p>
            <a:pPr algn="ctr">
              <a:lnSpc>
                <a:spcPts val="7945"/>
              </a:lnSpc>
              <a:spcBef>
                <a:spcPct val="0"/>
              </a:spcBef>
            </a:pPr>
            <a:r>
              <a:rPr lang="en-US" sz="4965">
                <a:solidFill>
                  <a:srgbClr val="333333"/>
                </a:solidFill>
                <a:latin typeface="Poppins Medium Bold"/>
              </a:rPr>
              <a:t>Polarization of BEC Rate (1/2) N=256</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3942203" y="1920293"/>
            <a:ext cx="10403594" cy="7795207"/>
          </a:xfrm>
          <a:custGeom>
            <a:avLst/>
            <a:gdLst/>
            <a:ahLst/>
            <a:cxnLst/>
            <a:rect r="r" b="b" t="t" l="l"/>
            <a:pathLst>
              <a:path h="7795207" w="10403594">
                <a:moveTo>
                  <a:pt x="0" y="0"/>
                </a:moveTo>
                <a:lnTo>
                  <a:pt x="10403594" y="0"/>
                </a:lnTo>
                <a:lnTo>
                  <a:pt x="10403594" y="7795207"/>
                </a:lnTo>
                <a:lnTo>
                  <a:pt x="0" y="7795207"/>
                </a:lnTo>
                <a:lnTo>
                  <a:pt x="0" y="0"/>
                </a:lnTo>
                <a:close/>
              </a:path>
            </a:pathLst>
          </a:custGeom>
          <a:blipFill>
            <a:blip r:embed="rId2"/>
            <a:stretch>
              <a:fillRect l="0" t="-124" r="0" b="-124"/>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2D4263"/>
                </a:solidFill>
                <a:latin typeface="Poppins Medium"/>
              </a:rPr>
              <a:t>24</a:t>
            </a:r>
          </a:p>
        </p:txBody>
      </p:sp>
      <p:sp>
        <p:nvSpPr>
          <p:cNvPr name="TextBox 6" id="6"/>
          <p:cNvSpPr txBox="true"/>
          <p:nvPr/>
        </p:nvSpPr>
        <p:spPr>
          <a:xfrm rot="0">
            <a:off x="2868009" y="504690"/>
            <a:ext cx="12551982" cy="928832"/>
          </a:xfrm>
          <a:prstGeom prst="rect">
            <a:avLst/>
          </a:prstGeom>
        </p:spPr>
        <p:txBody>
          <a:bodyPr anchor="t" rtlCol="false" tIns="0" lIns="0" bIns="0" rIns="0">
            <a:spAutoFit/>
          </a:bodyPr>
          <a:lstStyle/>
          <a:p>
            <a:pPr algn="ctr">
              <a:lnSpc>
                <a:spcPts val="7945"/>
              </a:lnSpc>
              <a:spcBef>
                <a:spcPct val="0"/>
              </a:spcBef>
            </a:pPr>
            <a:r>
              <a:rPr lang="en-US" sz="4965">
                <a:solidFill>
                  <a:srgbClr val="333333"/>
                </a:solidFill>
                <a:latin typeface="Poppins Medium Bold"/>
              </a:rPr>
              <a:t>Polarization of BEC(1/2) for N=1024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3306082" y="642893"/>
            <a:ext cx="11755499" cy="9001215"/>
          </a:xfrm>
          <a:custGeom>
            <a:avLst/>
            <a:gdLst/>
            <a:ahLst/>
            <a:cxnLst/>
            <a:rect r="r" b="b" t="t" l="l"/>
            <a:pathLst>
              <a:path h="9001215" w="11755499">
                <a:moveTo>
                  <a:pt x="0" y="0"/>
                </a:moveTo>
                <a:lnTo>
                  <a:pt x="11755499" y="0"/>
                </a:lnTo>
                <a:lnTo>
                  <a:pt x="11755499" y="9001214"/>
                </a:lnTo>
                <a:lnTo>
                  <a:pt x="0" y="9001214"/>
                </a:lnTo>
                <a:lnTo>
                  <a:pt x="0" y="0"/>
                </a:lnTo>
                <a:close/>
              </a:path>
            </a:pathLst>
          </a:custGeom>
          <a:blipFill>
            <a:blip r:embed="rId2"/>
            <a:stretch>
              <a:fillRect l="-1710" t="0" r="-596" b="-452"/>
            </a:stretch>
          </a:blipFill>
        </p:spPr>
      </p:sp>
      <p:sp>
        <p:nvSpPr>
          <p:cNvPr name="TextBox 5" id="5"/>
          <p:cNvSpPr txBox="true"/>
          <p:nvPr/>
        </p:nvSpPr>
        <p:spPr>
          <a:xfrm rot="0">
            <a:off x="16918147" y="9124950"/>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25</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0640" y="451493"/>
            <a:ext cx="823460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Observations :</a:t>
            </a:r>
          </a:p>
        </p:txBody>
      </p:sp>
      <p:sp>
        <p:nvSpPr>
          <p:cNvPr name="TextBox 3" id="3"/>
          <p:cNvSpPr txBox="true"/>
          <p:nvPr/>
        </p:nvSpPr>
        <p:spPr>
          <a:xfrm rot="0">
            <a:off x="282481" y="2437066"/>
            <a:ext cx="18005519" cy="6677025"/>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000000"/>
                </a:solidFill>
                <a:latin typeface="Poppins Medium"/>
              </a:rPr>
              <a:t>In polar codes, as the value of N (representing the number of channels) increases, the number of channels approaching capacity extremes (0 or 1) also increases.</a:t>
            </a:r>
          </a:p>
          <a:p>
            <a:pPr marL="647700" indent="-323850" lvl="1">
              <a:lnSpc>
                <a:spcPts val="4800"/>
              </a:lnSpc>
              <a:buFont typeface="Arial"/>
              <a:buChar char="•"/>
            </a:pPr>
            <a:r>
              <a:rPr lang="en-US" sz="3000">
                <a:solidFill>
                  <a:srgbClr val="000000"/>
                </a:solidFill>
                <a:latin typeface="Poppins Medium"/>
              </a:rPr>
              <a:t>We observe a greater quantity of extreme channels compared to mediocre ones.</a:t>
            </a:r>
          </a:p>
          <a:p>
            <a:pPr marL="647700" indent="-323850" lvl="1">
              <a:lnSpc>
                <a:spcPts val="4800"/>
              </a:lnSpc>
              <a:buFont typeface="Arial"/>
              <a:buChar char="•"/>
            </a:pPr>
            <a:r>
              <a:rPr lang="en-US" sz="3000">
                <a:solidFill>
                  <a:srgbClr val="000000"/>
                </a:solidFill>
                <a:latin typeface="Poppins Medium"/>
              </a:rPr>
              <a:t>Polar codes strategically allocate frozen bits to channels with poor performance (the "worst" channels) and reserve efficient channels for transmitting message bits.</a:t>
            </a:r>
          </a:p>
          <a:p>
            <a:pPr marL="647700" indent="-323850" lvl="1">
              <a:lnSpc>
                <a:spcPts val="4800"/>
              </a:lnSpc>
              <a:buFont typeface="Arial"/>
              <a:buChar char="•"/>
            </a:pPr>
            <a:r>
              <a:rPr lang="en-US" sz="3000">
                <a:solidFill>
                  <a:srgbClr val="000000"/>
                </a:solidFill>
                <a:latin typeface="Poppins Medium"/>
              </a:rPr>
              <a:t>This allocation minimizes error probability by leveraging channel characteristics.</a:t>
            </a:r>
          </a:p>
          <a:p>
            <a:pPr marL="647700" indent="-323850" lvl="1">
              <a:lnSpc>
                <a:spcPts val="4800"/>
              </a:lnSpc>
              <a:buFont typeface="Arial"/>
              <a:buChar char="•"/>
            </a:pPr>
            <a:r>
              <a:rPr lang="en-US" sz="3000">
                <a:solidFill>
                  <a:srgbClr val="000000"/>
                </a:solidFill>
                <a:latin typeface="Poppins Medium"/>
              </a:rPr>
              <a:t>As N tends towards infinity, the error probability diminishes significantly, converging towards Shannon capacity.</a:t>
            </a:r>
          </a:p>
          <a:p>
            <a:pPr marL="647700" indent="-323850" lvl="1">
              <a:lnSpc>
                <a:spcPts val="4800"/>
              </a:lnSpc>
              <a:buFont typeface="Arial"/>
              <a:buChar char="•"/>
            </a:pPr>
            <a:r>
              <a:rPr lang="en-US" sz="3000">
                <a:solidFill>
                  <a:srgbClr val="000000"/>
                </a:solidFill>
                <a:latin typeface="Poppins Medium"/>
              </a:rPr>
              <a:t>This demonstrates the remarkable efficiency and effectiveness of polar codes in maximizing transmission reliability.</a:t>
            </a:r>
          </a:p>
          <a:p>
            <a:pPr>
              <a:lnSpc>
                <a:spcPts val="4800"/>
              </a:lnSpc>
            </a:pPr>
          </a:p>
        </p:txBody>
      </p:sp>
      <p:sp>
        <p:nvSpPr>
          <p:cNvPr name="TextBox 4" id="4"/>
          <p:cNvSpPr txBox="true"/>
          <p:nvPr/>
        </p:nvSpPr>
        <p:spPr>
          <a:xfrm rot="0">
            <a:off x="16918147" y="8980741"/>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26</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61802" y="2878228"/>
            <a:ext cx="10964396"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Encoding Algorithm</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687547" y="2314450"/>
            <a:ext cx="16230600" cy="4238625"/>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333333"/>
                </a:solidFill>
                <a:latin typeface="Poppins Medium"/>
              </a:rPr>
              <a:t>It is a sequence which gives a sorted order of channels starting from worst channels to the best channels according to the efficiency of the output.</a:t>
            </a:r>
          </a:p>
          <a:p>
            <a:pPr marL="647700" indent="-323850" lvl="1">
              <a:lnSpc>
                <a:spcPts val="4800"/>
              </a:lnSpc>
              <a:buFont typeface="Arial"/>
              <a:buChar char="•"/>
            </a:pPr>
            <a:r>
              <a:rPr lang="en-US" sz="3000">
                <a:solidFill>
                  <a:srgbClr val="333333"/>
                </a:solidFill>
                <a:latin typeface="Poppins Medium"/>
              </a:rPr>
              <a:t>For </a:t>
            </a:r>
            <a:r>
              <a:rPr lang="en-US" sz="3000">
                <a:solidFill>
                  <a:srgbClr val="333333"/>
                </a:solidFill>
                <a:latin typeface="Poppins Medium Bold"/>
              </a:rPr>
              <a:t>N=16</a:t>
            </a:r>
            <a:r>
              <a:rPr lang="en-US" sz="3000">
                <a:solidFill>
                  <a:srgbClr val="333333"/>
                </a:solidFill>
                <a:latin typeface="Poppins Medium"/>
              </a:rPr>
              <a:t> the reliability sequence is:</a:t>
            </a:r>
          </a:p>
          <a:p>
            <a:pPr>
              <a:lnSpc>
                <a:spcPts val="4800"/>
              </a:lnSpc>
            </a:pPr>
            <a:r>
              <a:rPr lang="en-US" sz="3000">
                <a:solidFill>
                  <a:srgbClr val="333333"/>
                </a:solidFill>
                <a:latin typeface="Poppins Medium"/>
              </a:rPr>
              <a:t>     </a:t>
            </a:r>
            <a:r>
              <a:rPr lang="en-US" sz="3000">
                <a:solidFill>
                  <a:srgbClr val="333333"/>
                </a:solidFill>
                <a:latin typeface="Poppins Medium Bold"/>
              </a:rPr>
              <a:t>     1  2  3  5  9  4  6  10  7  11  13  8  12  14  15  16</a:t>
            </a:r>
          </a:p>
          <a:p>
            <a:pPr marL="647700" indent="-323850" lvl="1">
              <a:lnSpc>
                <a:spcPts val="4800"/>
              </a:lnSpc>
              <a:buFont typeface="Arial"/>
              <a:buChar char="•"/>
            </a:pPr>
            <a:r>
              <a:rPr lang="en-US" sz="3000">
                <a:solidFill>
                  <a:srgbClr val="333333"/>
                </a:solidFill>
                <a:latin typeface="Poppins Medium"/>
              </a:rPr>
              <a:t>The reliability sequence is derived using the </a:t>
            </a:r>
            <a:r>
              <a:rPr lang="en-US" sz="3000">
                <a:solidFill>
                  <a:srgbClr val="333333"/>
                </a:solidFill>
                <a:latin typeface="Poppins Medium Bold"/>
              </a:rPr>
              <a:t>Bhattacharya Parameter, </a:t>
            </a:r>
            <a:r>
              <a:rPr lang="en-US" sz="3000">
                <a:solidFill>
                  <a:srgbClr val="333333"/>
                </a:solidFill>
                <a:latin typeface="Poppins Medium"/>
              </a:rPr>
              <a:t>which is defined as below:</a:t>
            </a:r>
          </a:p>
          <a:p>
            <a:pPr>
              <a:lnSpc>
                <a:spcPts val="4800"/>
              </a:lnSpc>
            </a:pPr>
            <a:r>
              <a:rPr lang="en-US" sz="3000">
                <a:solidFill>
                  <a:srgbClr val="333333"/>
                </a:solidFill>
                <a:latin typeface="Poppins Medium"/>
              </a:rPr>
              <a:t>    </a:t>
            </a:r>
          </a:p>
        </p:txBody>
      </p:sp>
      <p:sp>
        <p:nvSpPr>
          <p:cNvPr name="Freeform 5" id="5"/>
          <p:cNvSpPr/>
          <p:nvPr/>
        </p:nvSpPr>
        <p:spPr>
          <a:xfrm flipH="false" flipV="false" rot="0">
            <a:off x="1963339" y="6130405"/>
            <a:ext cx="14361321" cy="2194625"/>
          </a:xfrm>
          <a:custGeom>
            <a:avLst/>
            <a:gdLst/>
            <a:ahLst/>
            <a:cxnLst/>
            <a:rect r="r" b="b" t="t" l="l"/>
            <a:pathLst>
              <a:path h="2194625" w="14361321">
                <a:moveTo>
                  <a:pt x="0" y="0"/>
                </a:moveTo>
                <a:lnTo>
                  <a:pt x="14361322" y="0"/>
                </a:lnTo>
                <a:lnTo>
                  <a:pt x="14361322" y="2194625"/>
                </a:lnTo>
                <a:lnTo>
                  <a:pt x="0" y="2194625"/>
                </a:lnTo>
                <a:lnTo>
                  <a:pt x="0" y="0"/>
                </a:lnTo>
                <a:close/>
              </a:path>
            </a:pathLst>
          </a:custGeom>
          <a:blipFill>
            <a:blip r:embed="rId2"/>
            <a:stretch>
              <a:fillRect l="0" t="0" r="0" b="0"/>
            </a:stretch>
          </a:blipFill>
        </p:spPr>
      </p:sp>
      <p:sp>
        <p:nvSpPr>
          <p:cNvPr name="TextBox 6" id="6"/>
          <p:cNvSpPr txBox="true"/>
          <p:nvPr/>
        </p:nvSpPr>
        <p:spPr>
          <a:xfrm rot="0">
            <a:off x="1028700" y="819150"/>
            <a:ext cx="9398887" cy="1058545"/>
          </a:xfrm>
          <a:prstGeom prst="rect">
            <a:avLst/>
          </a:prstGeom>
        </p:spPr>
        <p:txBody>
          <a:bodyPr anchor="t" rtlCol="false" tIns="0" lIns="0" bIns="0" rIns="0">
            <a:spAutoFit/>
          </a:bodyPr>
          <a:lstStyle/>
          <a:p>
            <a:pPr>
              <a:lnSpc>
                <a:spcPts val="8960"/>
              </a:lnSpc>
            </a:pPr>
            <a:r>
              <a:rPr lang="en-US" sz="5600">
                <a:solidFill>
                  <a:srgbClr val="333333"/>
                </a:solidFill>
                <a:latin typeface="Poppins Medium Bold"/>
              </a:rPr>
              <a:t>Reliability Sequence:</a:t>
            </a:r>
          </a:p>
        </p:txBody>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28</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4AAD"/>
            </a:solidFill>
          </p:spPr>
        </p:sp>
      </p:grpSp>
      <p:sp>
        <p:nvSpPr>
          <p:cNvPr name="TextBox 4" id="4"/>
          <p:cNvSpPr txBox="true"/>
          <p:nvPr/>
        </p:nvSpPr>
        <p:spPr>
          <a:xfrm rot="0">
            <a:off x="-6207711" y="3348461"/>
            <a:ext cx="8363546" cy="581025"/>
          </a:xfrm>
          <a:prstGeom prst="rect">
            <a:avLst/>
          </a:prstGeom>
        </p:spPr>
        <p:txBody>
          <a:bodyPr anchor="t" rtlCol="false" tIns="0" lIns="0" bIns="0" rIns="0">
            <a:spAutoFit/>
          </a:bodyPr>
          <a:lstStyle/>
          <a:p>
            <a:pPr>
              <a:lnSpc>
                <a:spcPts val="4800"/>
              </a:lnSpc>
            </a:pPr>
            <a:r>
              <a:rPr lang="en-US" sz="3000">
                <a:solidFill>
                  <a:srgbClr val="333333"/>
                </a:solidFill>
                <a:latin typeface="Poppins Light"/>
              </a:rPr>
              <a:t>Hypothesis 3 </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29</a:t>
            </a:r>
          </a:p>
        </p:txBody>
      </p:sp>
      <p:sp>
        <p:nvSpPr>
          <p:cNvPr name="TextBox 6" id="6"/>
          <p:cNvSpPr txBox="true"/>
          <p:nvPr/>
        </p:nvSpPr>
        <p:spPr>
          <a:xfrm rot="0">
            <a:off x="1028700" y="1065103"/>
            <a:ext cx="16057249" cy="1043261"/>
          </a:xfrm>
          <a:prstGeom prst="rect">
            <a:avLst/>
          </a:prstGeom>
        </p:spPr>
        <p:txBody>
          <a:bodyPr anchor="t" rtlCol="false" tIns="0" lIns="0" bIns="0" rIns="0">
            <a:spAutoFit/>
          </a:bodyPr>
          <a:lstStyle/>
          <a:p>
            <a:pPr>
              <a:lnSpc>
                <a:spcPts val="4341"/>
              </a:lnSpc>
              <a:spcBef>
                <a:spcPct val="0"/>
              </a:spcBef>
            </a:pPr>
            <a:r>
              <a:rPr lang="en-US" sz="2713">
                <a:solidFill>
                  <a:srgbClr val="333333"/>
                </a:solidFill>
                <a:latin typeface="Poppins Medium"/>
              </a:rPr>
              <a:t>Suppose we have a message </a:t>
            </a:r>
            <a:r>
              <a:rPr lang="en-US" sz="2713">
                <a:solidFill>
                  <a:srgbClr val="333333"/>
                </a:solidFill>
                <a:latin typeface="Poppins Medium Bold"/>
              </a:rPr>
              <a:t>m </a:t>
            </a:r>
            <a:r>
              <a:rPr lang="en-US" sz="2713">
                <a:solidFill>
                  <a:srgbClr val="333333"/>
                </a:solidFill>
                <a:latin typeface="Poppins Medium"/>
              </a:rPr>
              <a:t>having</a:t>
            </a:r>
            <a:r>
              <a:rPr lang="en-US" sz="2713">
                <a:solidFill>
                  <a:srgbClr val="333333"/>
                </a:solidFill>
                <a:latin typeface="Poppins Medium Bold"/>
              </a:rPr>
              <a:t> </a:t>
            </a:r>
            <a:r>
              <a:rPr lang="en-US" sz="2713">
                <a:solidFill>
                  <a:srgbClr val="333333"/>
                </a:solidFill>
                <a:latin typeface="Poppins Medium"/>
              </a:rPr>
              <a:t>K bits. We need to generate a codeword </a:t>
            </a:r>
            <a:r>
              <a:rPr lang="en-US" sz="2713">
                <a:solidFill>
                  <a:srgbClr val="333333"/>
                </a:solidFill>
                <a:latin typeface="Poppins Medium Bold"/>
              </a:rPr>
              <a:t>C </a:t>
            </a:r>
            <a:r>
              <a:rPr lang="en-US" sz="2713">
                <a:solidFill>
                  <a:srgbClr val="333333"/>
                </a:solidFill>
                <a:latin typeface="Poppins Medium"/>
              </a:rPr>
              <a:t>having N (N=2  )bits.</a:t>
            </a:r>
          </a:p>
        </p:txBody>
      </p:sp>
      <p:sp>
        <p:nvSpPr>
          <p:cNvPr name="TextBox 7" id="7"/>
          <p:cNvSpPr txBox="true"/>
          <p:nvPr/>
        </p:nvSpPr>
        <p:spPr>
          <a:xfrm rot="0">
            <a:off x="1028700" y="2599259"/>
            <a:ext cx="16230600" cy="4363865"/>
          </a:xfrm>
          <a:prstGeom prst="rect">
            <a:avLst/>
          </a:prstGeom>
        </p:spPr>
        <p:txBody>
          <a:bodyPr anchor="t" rtlCol="false" tIns="0" lIns="0" bIns="0" rIns="0">
            <a:spAutoFit/>
          </a:bodyPr>
          <a:lstStyle/>
          <a:p>
            <a:pPr>
              <a:lnSpc>
                <a:spcPts val="5817"/>
              </a:lnSpc>
            </a:pPr>
            <a:r>
              <a:rPr lang="en-US" sz="3636">
                <a:solidFill>
                  <a:srgbClr val="333333"/>
                </a:solidFill>
                <a:latin typeface="Poppins Medium Bold"/>
              </a:rPr>
              <a:t>Algorithm:</a:t>
            </a:r>
          </a:p>
          <a:p>
            <a:pPr>
              <a:lnSpc>
                <a:spcPts val="217"/>
              </a:lnSpc>
            </a:pPr>
          </a:p>
          <a:p>
            <a:pPr>
              <a:lnSpc>
                <a:spcPts val="199"/>
              </a:lnSpc>
            </a:pPr>
            <a:r>
              <a:rPr lang="en-US" sz="124">
                <a:solidFill>
                  <a:srgbClr val="333333"/>
                </a:solidFill>
                <a:latin typeface="Poppins Medium Bold"/>
              </a:rPr>
              <a:t>   </a:t>
            </a:r>
          </a:p>
          <a:p>
            <a:pPr marL="546231" indent="-273116" lvl="1">
              <a:lnSpc>
                <a:spcPts val="4048"/>
              </a:lnSpc>
              <a:buAutoNum type="arabicPeriod" startAt="1"/>
            </a:pPr>
            <a:r>
              <a:rPr lang="en-US" sz="2530">
                <a:solidFill>
                  <a:srgbClr val="333333"/>
                </a:solidFill>
                <a:latin typeface="Poppins Medium"/>
              </a:rPr>
              <a:t>Find first N-K worst channels for N based on the reliability sequence. </a:t>
            </a:r>
          </a:p>
          <a:p>
            <a:pPr marL="546231" indent="-273116" lvl="1">
              <a:lnSpc>
                <a:spcPts val="4048"/>
              </a:lnSpc>
              <a:buAutoNum type="arabicPeriod" startAt="1"/>
            </a:pPr>
            <a:r>
              <a:rPr lang="en-US" sz="2530">
                <a:solidFill>
                  <a:srgbClr val="333333"/>
                </a:solidFill>
                <a:latin typeface="Poppins Medium"/>
              </a:rPr>
              <a:t>For all the N-K positioned indexes in the vector </a:t>
            </a:r>
            <a:r>
              <a:rPr lang="en-US" sz="2530">
                <a:solidFill>
                  <a:srgbClr val="333333"/>
                </a:solidFill>
                <a:latin typeface="Poppins Medium Bold"/>
              </a:rPr>
              <a:t>u  </a:t>
            </a:r>
            <a:r>
              <a:rPr lang="en-US" sz="2530">
                <a:solidFill>
                  <a:srgbClr val="333333"/>
                </a:solidFill>
                <a:latin typeface="Poppins Medium"/>
              </a:rPr>
              <a:t>we set the bits to zero. These positions are also known as </a:t>
            </a:r>
            <a:r>
              <a:rPr lang="en-US" sz="2530">
                <a:solidFill>
                  <a:srgbClr val="333333"/>
                </a:solidFill>
                <a:latin typeface="Poppins Medium Bold"/>
              </a:rPr>
              <a:t>Frozen Positions. </a:t>
            </a:r>
          </a:p>
          <a:p>
            <a:pPr marL="546231" indent="-273116" lvl="1">
              <a:lnSpc>
                <a:spcPts val="4048"/>
              </a:lnSpc>
              <a:buAutoNum type="arabicPeriod" startAt="1"/>
            </a:pPr>
            <a:r>
              <a:rPr lang="en-US" sz="2530">
                <a:solidFill>
                  <a:srgbClr val="333333"/>
                </a:solidFill>
                <a:latin typeface="Poppins Medium"/>
              </a:rPr>
              <a:t>Set the remaining K bits of vector </a:t>
            </a:r>
            <a:r>
              <a:rPr lang="en-US" sz="2530">
                <a:solidFill>
                  <a:srgbClr val="333333"/>
                </a:solidFill>
                <a:latin typeface="Poppins Medium Bold"/>
              </a:rPr>
              <a:t>u</a:t>
            </a:r>
            <a:r>
              <a:rPr lang="en-US" sz="2530">
                <a:solidFill>
                  <a:srgbClr val="333333"/>
                </a:solidFill>
                <a:latin typeface="Poppins Medium"/>
              </a:rPr>
              <a:t> as the message bits.</a:t>
            </a:r>
          </a:p>
          <a:p>
            <a:pPr marL="546231" indent="-273116" lvl="1">
              <a:lnSpc>
                <a:spcPts val="4048"/>
              </a:lnSpc>
              <a:buAutoNum type="arabicPeriod" startAt="1"/>
            </a:pPr>
            <a:r>
              <a:rPr lang="en-US" sz="2530">
                <a:solidFill>
                  <a:srgbClr val="333333"/>
                </a:solidFill>
                <a:latin typeface="Poppins Medium"/>
              </a:rPr>
              <a:t>Now, to generate the final codeword or the encoded message we need to multiply vector </a:t>
            </a:r>
            <a:r>
              <a:rPr lang="en-US" sz="2530">
                <a:solidFill>
                  <a:srgbClr val="333333"/>
                </a:solidFill>
                <a:latin typeface="Poppins Medium Bold"/>
              </a:rPr>
              <a:t>u </a:t>
            </a:r>
            <a:r>
              <a:rPr lang="en-US" sz="2530">
                <a:solidFill>
                  <a:srgbClr val="333333"/>
                </a:solidFill>
                <a:latin typeface="Poppins Medium"/>
              </a:rPr>
              <a:t>with the Generator Matrix </a:t>
            </a:r>
            <a:r>
              <a:rPr lang="en-US" sz="2530">
                <a:solidFill>
                  <a:srgbClr val="333333"/>
                </a:solidFill>
                <a:latin typeface="Poppins Medium Bold"/>
              </a:rPr>
              <a:t>G  </a:t>
            </a:r>
            <a:r>
              <a:rPr lang="en-US" sz="2530">
                <a:solidFill>
                  <a:srgbClr val="333333"/>
                </a:solidFill>
                <a:latin typeface="Poppins Medium"/>
              </a:rPr>
              <a:t>based on the polar transform defined earlier.</a:t>
            </a:r>
          </a:p>
          <a:p>
            <a:pPr algn="l">
              <a:lnSpc>
                <a:spcPts val="4048"/>
              </a:lnSpc>
            </a:pPr>
            <a:r>
              <a:rPr lang="en-US" sz="2530">
                <a:solidFill>
                  <a:srgbClr val="333333"/>
                </a:solidFill>
                <a:latin typeface="Poppins Medium Bold"/>
              </a:rPr>
              <a:t>          </a:t>
            </a:r>
          </a:p>
        </p:txBody>
      </p:sp>
      <p:sp>
        <p:nvSpPr>
          <p:cNvPr name="TextBox 8" id="8"/>
          <p:cNvSpPr txBox="true"/>
          <p:nvPr/>
        </p:nvSpPr>
        <p:spPr>
          <a:xfrm rot="0">
            <a:off x="5252905" y="5899147"/>
            <a:ext cx="145375" cy="332738"/>
          </a:xfrm>
          <a:prstGeom prst="rect">
            <a:avLst/>
          </a:prstGeom>
        </p:spPr>
        <p:txBody>
          <a:bodyPr anchor="t" rtlCol="false" tIns="0" lIns="0" bIns="0" rIns="0">
            <a:spAutoFit/>
          </a:bodyPr>
          <a:lstStyle/>
          <a:p>
            <a:pPr algn="ctr">
              <a:lnSpc>
                <a:spcPts val="2720"/>
              </a:lnSpc>
              <a:spcBef>
                <a:spcPct val="0"/>
              </a:spcBef>
            </a:pPr>
            <a:r>
              <a:rPr lang="en-US" sz="1700">
                <a:solidFill>
                  <a:srgbClr val="333333"/>
                </a:solidFill>
                <a:latin typeface="Poppins Medium Bold"/>
              </a:rPr>
              <a:t>n</a:t>
            </a:r>
          </a:p>
        </p:txBody>
      </p:sp>
      <p:sp>
        <p:nvSpPr>
          <p:cNvPr name="TextBox 9" id="9"/>
          <p:cNvSpPr txBox="true"/>
          <p:nvPr/>
        </p:nvSpPr>
        <p:spPr>
          <a:xfrm rot="0">
            <a:off x="2343191" y="1558159"/>
            <a:ext cx="145375" cy="332738"/>
          </a:xfrm>
          <a:prstGeom prst="rect">
            <a:avLst/>
          </a:prstGeom>
        </p:spPr>
        <p:txBody>
          <a:bodyPr anchor="t" rtlCol="false" tIns="0" lIns="0" bIns="0" rIns="0">
            <a:spAutoFit/>
          </a:bodyPr>
          <a:lstStyle/>
          <a:p>
            <a:pPr algn="ctr">
              <a:lnSpc>
                <a:spcPts val="2720"/>
              </a:lnSpc>
              <a:spcBef>
                <a:spcPct val="0"/>
              </a:spcBef>
            </a:pPr>
            <a:r>
              <a:rPr lang="en-US" sz="1700">
                <a:solidFill>
                  <a:srgbClr val="333333"/>
                </a:solidFill>
                <a:latin typeface="Poppins Medium Bold"/>
              </a:rPr>
              <a:t>n</a:t>
            </a:r>
          </a:p>
        </p:txBody>
      </p:sp>
      <p:sp>
        <p:nvSpPr>
          <p:cNvPr name="TextBox 10" id="10"/>
          <p:cNvSpPr txBox="true"/>
          <p:nvPr/>
        </p:nvSpPr>
        <p:spPr>
          <a:xfrm rot="0">
            <a:off x="942024" y="7486999"/>
            <a:ext cx="16230600" cy="2369953"/>
          </a:xfrm>
          <a:prstGeom prst="rect">
            <a:avLst/>
          </a:prstGeom>
        </p:spPr>
        <p:txBody>
          <a:bodyPr anchor="t" rtlCol="false" tIns="0" lIns="0" bIns="0" rIns="0">
            <a:spAutoFit/>
          </a:bodyPr>
          <a:lstStyle/>
          <a:p>
            <a:pPr>
              <a:lnSpc>
                <a:spcPts val="5817"/>
              </a:lnSpc>
            </a:pPr>
            <a:r>
              <a:rPr lang="en-US" sz="3636">
                <a:solidFill>
                  <a:srgbClr val="333333"/>
                </a:solidFill>
                <a:latin typeface="Poppins Medium Bold"/>
              </a:rPr>
              <a:t>Example:</a:t>
            </a:r>
          </a:p>
          <a:p>
            <a:pPr>
              <a:lnSpc>
                <a:spcPts val="697"/>
              </a:lnSpc>
            </a:pPr>
          </a:p>
          <a:p>
            <a:pPr>
              <a:lnSpc>
                <a:spcPts val="199"/>
              </a:lnSpc>
            </a:pPr>
            <a:r>
              <a:rPr lang="en-US" sz="124">
                <a:solidFill>
                  <a:srgbClr val="333333"/>
                </a:solidFill>
                <a:latin typeface="Poppins Medium Bold"/>
              </a:rPr>
              <a:t>   </a:t>
            </a:r>
          </a:p>
          <a:p>
            <a:pPr marL="546231" indent="-273116" lvl="1">
              <a:lnSpc>
                <a:spcPts val="4048"/>
              </a:lnSpc>
              <a:buFont typeface="Arial"/>
              <a:buChar char="•"/>
            </a:pPr>
            <a:r>
              <a:rPr lang="en-US" sz="2530">
                <a:solidFill>
                  <a:srgbClr val="333333"/>
                </a:solidFill>
                <a:latin typeface="Poppins Medium"/>
              </a:rPr>
              <a:t>Message m: 4 Bits (K=4)</a:t>
            </a:r>
          </a:p>
          <a:p>
            <a:pPr marL="546231" indent="-273116" lvl="1">
              <a:lnSpc>
                <a:spcPts val="4048"/>
              </a:lnSpc>
              <a:buFont typeface="Arial"/>
              <a:buChar char="•"/>
            </a:pPr>
            <a:r>
              <a:rPr lang="en-US" sz="2530">
                <a:solidFill>
                  <a:srgbClr val="333333"/>
                </a:solidFill>
                <a:latin typeface="Poppins Medium"/>
              </a:rPr>
              <a:t>Codeword C: 8 Bits (N=2 )</a:t>
            </a:r>
          </a:p>
          <a:p>
            <a:pPr algn="l" marL="546231" indent="-273116" lvl="1">
              <a:lnSpc>
                <a:spcPts val="4048"/>
              </a:lnSpc>
              <a:buFont typeface="Arial"/>
              <a:buChar char="•"/>
            </a:pPr>
            <a:r>
              <a:rPr lang="en-US" sz="2530">
                <a:solidFill>
                  <a:srgbClr val="333333"/>
                </a:solidFill>
                <a:latin typeface="Poppins Medium"/>
              </a:rPr>
              <a:t>Reliability Sequence: 1 2 3 5 4 6 7 8</a:t>
            </a:r>
          </a:p>
        </p:txBody>
      </p:sp>
      <p:sp>
        <p:nvSpPr>
          <p:cNvPr name="TextBox 11" id="11"/>
          <p:cNvSpPr txBox="true"/>
          <p:nvPr/>
        </p:nvSpPr>
        <p:spPr>
          <a:xfrm rot="0">
            <a:off x="5576127" y="8271682"/>
            <a:ext cx="128230" cy="332740"/>
          </a:xfrm>
          <a:prstGeom prst="rect">
            <a:avLst/>
          </a:prstGeom>
        </p:spPr>
        <p:txBody>
          <a:bodyPr anchor="t" rtlCol="false" tIns="0" lIns="0" bIns="0" rIns="0">
            <a:spAutoFit/>
          </a:bodyPr>
          <a:lstStyle/>
          <a:p>
            <a:pPr algn="ctr">
              <a:lnSpc>
                <a:spcPts val="2720"/>
              </a:lnSpc>
              <a:spcBef>
                <a:spcPct val="0"/>
              </a:spcBef>
            </a:pPr>
            <a:r>
              <a:rPr lang="en-US" sz="1700">
                <a:solidFill>
                  <a:srgbClr val="333333"/>
                </a:solidFill>
                <a:latin typeface="Poppins Medium"/>
              </a:rPr>
              <a:t>3</a:t>
            </a:r>
          </a:p>
        </p:txBody>
      </p:sp>
      <p:grpSp>
        <p:nvGrpSpPr>
          <p:cNvPr name="Group 12" id="12"/>
          <p:cNvGrpSpPr/>
          <p:nvPr/>
        </p:nvGrpSpPr>
        <p:grpSpPr>
          <a:xfrm rot="0">
            <a:off x="7204931" y="6963124"/>
            <a:ext cx="3878138" cy="485138"/>
            <a:chOff x="0" y="0"/>
            <a:chExt cx="5170850" cy="646851"/>
          </a:xfrm>
        </p:grpSpPr>
        <p:sp>
          <p:nvSpPr>
            <p:cNvPr name="TextBox 13" id="13"/>
            <p:cNvSpPr txBox="true"/>
            <p:nvPr/>
          </p:nvSpPr>
          <p:spPr>
            <a:xfrm rot="0">
              <a:off x="4977017" y="228600"/>
              <a:ext cx="193834" cy="418251"/>
            </a:xfrm>
            <a:prstGeom prst="rect">
              <a:avLst/>
            </a:prstGeom>
          </p:spPr>
          <p:txBody>
            <a:bodyPr anchor="t" rtlCol="false" tIns="0" lIns="0" bIns="0" rIns="0">
              <a:spAutoFit/>
            </a:bodyPr>
            <a:lstStyle/>
            <a:p>
              <a:pPr algn="ctr">
                <a:lnSpc>
                  <a:spcPts val="2720"/>
                </a:lnSpc>
                <a:spcBef>
                  <a:spcPct val="0"/>
                </a:spcBef>
              </a:pPr>
              <a:r>
                <a:rPr lang="en-US" sz="1700">
                  <a:solidFill>
                    <a:srgbClr val="333333"/>
                  </a:solidFill>
                  <a:latin typeface="Poppins Medium Bold"/>
                </a:rPr>
                <a:t>n</a:t>
              </a:r>
            </a:p>
          </p:txBody>
        </p:sp>
        <p:sp>
          <p:nvSpPr>
            <p:cNvPr name="TextBox 14" id="14"/>
            <p:cNvSpPr txBox="true"/>
            <p:nvPr/>
          </p:nvSpPr>
          <p:spPr>
            <a:xfrm rot="0">
              <a:off x="0" y="-123825"/>
              <a:ext cx="5073934" cy="7334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 </a:t>
              </a:r>
              <a:r>
                <a:rPr lang="en-US" sz="3000">
                  <a:solidFill>
                    <a:srgbClr val="333333"/>
                  </a:solidFill>
                  <a:latin typeface="Poppins Medium"/>
                </a:rPr>
                <a:t>Codeword C = u.G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377232" y="1393"/>
            <a:ext cx="20489488" cy="549272"/>
            <a:chOff x="0" y="0"/>
            <a:chExt cx="6931012" cy="185803"/>
          </a:xfrm>
        </p:grpSpPr>
        <p:sp>
          <p:nvSpPr>
            <p:cNvPr name="Freeform 5" id="5"/>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1007254" y="8110467"/>
            <a:ext cx="8131984" cy="1147833"/>
          </a:xfrm>
          <a:custGeom>
            <a:avLst/>
            <a:gdLst/>
            <a:ahLst/>
            <a:cxnLst/>
            <a:rect r="r" b="b" t="t" l="l"/>
            <a:pathLst>
              <a:path h="1147833" w="8131984">
                <a:moveTo>
                  <a:pt x="0" y="0"/>
                </a:moveTo>
                <a:lnTo>
                  <a:pt x="8131983" y="0"/>
                </a:lnTo>
                <a:lnTo>
                  <a:pt x="8131983" y="1147833"/>
                </a:lnTo>
                <a:lnTo>
                  <a:pt x="0" y="1147833"/>
                </a:lnTo>
                <a:lnTo>
                  <a:pt x="0" y="0"/>
                </a:lnTo>
                <a:close/>
              </a:path>
            </a:pathLst>
          </a:custGeom>
          <a:blipFill>
            <a:blip r:embed="rId2"/>
            <a:stretch>
              <a:fillRect l="0" t="-7450" r="0" b="0"/>
            </a:stretch>
          </a:blipFill>
        </p:spPr>
      </p:sp>
      <p:sp>
        <p:nvSpPr>
          <p:cNvPr name="Freeform 7" id="7"/>
          <p:cNvSpPr/>
          <p:nvPr/>
        </p:nvSpPr>
        <p:spPr>
          <a:xfrm flipH="false" flipV="false" rot="0">
            <a:off x="9998990" y="3994365"/>
            <a:ext cx="7838811" cy="1795904"/>
          </a:xfrm>
          <a:custGeom>
            <a:avLst/>
            <a:gdLst/>
            <a:ahLst/>
            <a:cxnLst/>
            <a:rect r="r" b="b" t="t" l="l"/>
            <a:pathLst>
              <a:path h="1795904" w="7838811">
                <a:moveTo>
                  <a:pt x="0" y="0"/>
                </a:moveTo>
                <a:lnTo>
                  <a:pt x="7838812" y="0"/>
                </a:lnTo>
                <a:lnTo>
                  <a:pt x="7838812" y="1795904"/>
                </a:lnTo>
                <a:lnTo>
                  <a:pt x="0" y="1795904"/>
                </a:lnTo>
                <a:lnTo>
                  <a:pt x="0" y="0"/>
                </a:lnTo>
                <a:close/>
              </a:path>
            </a:pathLst>
          </a:custGeom>
          <a:blipFill>
            <a:blip r:embed="rId3"/>
            <a:stretch>
              <a:fillRect l="0" t="-6560" r="0" b="-6560"/>
            </a:stretch>
          </a:blipFill>
        </p:spPr>
      </p:sp>
      <p:sp>
        <p:nvSpPr>
          <p:cNvPr name="Freeform 8" id="8"/>
          <p:cNvSpPr/>
          <p:nvPr/>
        </p:nvSpPr>
        <p:spPr>
          <a:xfrm flipH="false" flipV="false" rot="0">
            <a:off x="9863127" y="682048"/>
            <a:ext cx="8110537" cy="1778237"/>
          </a:xfrm>
          <a:custGeom>
            <a:avLst/>
            <a:gdLst/>
            <a:ahLst/>
            <a:cxnLst/>
            <a:rect r="r" b="b" t="t" l="l"/>
            <a:pathLst>
              <a:path h="1778237" w="8110537">
                <a:moveTo>
                  <a:pt x="0" y="0"/>
                </a:moveTo>
                <a:lnTo>
                  <a:pt x="8110538" y="0"/>
                </a:lnTo>
                <a:lnTo>
                  <a:pt x="8110538" y="1778237"/>
                </a:lnTo>
                <a:lnTo>
                  <a:pt x="0" y="1778237"/>
                </a:lnTo>
                <a:lnTo>
                  <a:pt x="0" y="0"/>
                </a:lnTo>
                <a:close/>
              </a:path>
            </a:pathLst>
          </a:custGeom>
          <a:blipFill>
            <a:blip r:embed="rId4"/>
            <a:stretch>
              <a:fillRect l="0" t="-2314" r="0" b="-33185"/>
            </a:stretch>
          </a:blipFill>
        </p:spPr>
      </p:sp>
      <p:sp>
        <p:nvSpPr>
          <p:cNvPr name="Freeform 9" id="9"/>
          <p:cNvSpPr/>
          <p:nvPr/>
        </p:nvSpPr>
        <p:spPr>
          <a:xfrm flipH="false" flipV="false" rot="0">
            <a:off x="10238207" y="2633187"/>
            <a:ext cx="7949006" cy="1384452"/>
          </a:xfrm>
          <a:custGeom>
            <a:avLst/>
            <a:gdLst/>
            <a:ahLst/>
            <a:cxnLst/>
            <a:rect r="r" b="b" t="t" l="l"/>
            <a:pathLst>
              <a:path h="1384452" w="7949006">
                <a:moveTo>
                  <a:pt x="0" y="0"/>
                </a:moveTo>
                <a:lnTo>
                  <a:pt x="7949006" y="0"/>
                </a:lnTo>
                <a:lnTo>
                  <a:pt x="7949006" y="1384452"/>
                </a:lnTo>
                <a:lnTo>
                  <a:pt x="0" y="1384452"/>
                </a:lnTo>
                <a:lnTo>
                  <a:pt x="0" y="0"/>
                </a:lnTo>
                <a:close/>
              </a:path>
            </a:pathLst>
          </a:custGeom>
          <a:blipFill>
            <a:blip r:embed="rId5"/>
            <a:stretch>
              <a:fillRect l="0" t="0" r="0" b="0"/>
            </a:stretch>
          </a:blipFill>
        </p:spPr>
      </p:sp>
      <p:sp>
        <p:nvSpPr>
          <p:cNvPr name="Freeform 10" id="10"/>
          <p:cNvSpPr/>
          <p:nvPr/>
        </p:nvSpPr>
        <p:spPr>
          <a:xfrm flipH="false" flipV="false" rot="0">
            <a:off x="548523" y="6439548"/>
            <a:ext cx="8600239" cy="1394082"/>
          </a:xfrm>
          <a:custGeom>
            <a:avLst/>
            <a:gdLst/>
            <a:ahLst/>
            <a:cxnLst/>
            <a:rect r="r" b="b" t="t" l="l"/>
            <a:pathLst>
              <a:path h="1394082" w="8600239">
                <a:moveTo>
                  <a:pt x="0" y="0"/>
                </a:moveTo>
                <a:lnTo>
                  <a:pt x="8600239" y="0"/>
                </a:lnTo>
                <a:lnTo>
                  <a:pt x="8600239" y="1394081"/>
                </a:lnTo>
                <a:lnTo>
                  <a:pt x="0" y="1394081"/>
                </a:lnTo>
                <a:lnTo>
                  <a:pt x="0" y="0"/>
                </a:lnTo>
                <a:close/>
              </a:path>
            </a:pathLst>
          </a:custGeom>
          <a:blipFill>
            <a:blip r:embed="rId6"/>
            <a:stretch>
              <a:fillRect l="0" t="-1537" r="0" b="-1537"/>
            </a:stretch>
          </a:blipFill>
        </p:spPr>
      </p:sp>
      <p:sp>
        <p:nvSpPr>
          <p:cNvPr name="Freeform 11" id="11"/>
          <p:cNvSpPr/>
          <p:nvPr/>
        </p:nvSpPr>
        <p:spPr>
          <a:xfrm flipH="false" flipV="false" rot="0">
            <a:off x="10217986" y="5539423"/>
            <a:ext cx="7969228" cy="1597166"/>
          </a:xfrm>
          <a:custGeom>
            <a:avLst/>
            <a:gdLst/>
            <a:ahLst/>
            <a:cxnLst/>
            <a:rect r="r" b="b" t="t" l="l"/>
            <a:pathLst>
              <a:path h="1597166" w="7969228">
                <a:moveTo>
                  <a:pt x="0" y="0"/>
                </a:moveTo>
                <a:lnTo>
                  <a:pt x="7969227" y="0"/>
                </a:lnTo>
                <a:lnTo>
                  <a:pt x="7969227" y="1597166"/>
                </a:lnTo>
                <a:lnTo>
                  <a:pt x="0" y="1597166"/>
                </a:lnTo>
                <a:lnTo>
                  <a:pt x="0" y="0"/>
                </a:lnTo>
                <a:close/>
              </a:path>
            </a:pathLst>
          </a:custGeom>
          <a:blipFill>
            <a:blip r:embed="rId7"/>
            <a:stretch>
              <a:fillRect l="0" t="0" r="0" b="0"/>
            </a:stretch>
          </a:blipFill>
        </p:spPr>
      </p:sp>
      <p:sp>
        <p:nvSpPr>
          <p:cNvPr name="Freeform 12" id="12"/>
          <p:cNvSpPr/>
          <p:nvPr/>
        </p:nvSpPr>
        <p:spPr>
          <a:xfrm flipH="false" flipV="false" rot="0">
            <a:off x="10492198" y="8340652"/>
            <a:ext cx="7481467" cy="1182072"/>
          </a:xfrm>
          <a:custGeom>
            <a:avLst/>
            <a:gdLst/>
            <a:ahLst/>
            <a:cxnLst/>
            <a:rect r="r" b="b" t="t" l="l"/>
            <a:pathLst>
              <a:path h="1182072" w="7481467">
                <a:moveTo>
                  <a:pt x="0" y="0"/>
                </a:moveTo>
                <a:lnTo>
                  <a:pt x="7481467" y="0"/>
                </a:lnTo>
                <a:lnTo>
                  <a:pt x="7481467" y="1182072"/>
                </a:lnTo>
                <a:lnTo>
                  <a:pt x="0" y="1182072"/>
                </a:lnTo>
                <a:lnTo>
                  <a:pt x="0" y="0"/>
                </a:lnTo>
                <a:close/>
              </a:path>
            </a:pathLst>
          </a:custGeom>
          <a:blipFill>
            <a:blip r:embed="rId8"/>
            <a:stretch>
              <a:fillRect l="0" t="0" r="0" b="0"/>
            </a:stretch>
          </a:blipFill>
        </p:spPr>
      </p:sp>
      <p:sp>
        <p:nvSpPr>
          <p:cNvPr name="Freeform 13" id="13"/>
          <p:cNvSpPr/>
          <p:nvPr/>
        </p:nvSpPr>
        <p:spPr>
          <a:xfrm flipH="false" flipV="false" rot="0">
            <a:off x="473800" y="1605029"/>
            <a:ext cx="8828193" cy="4732977"/>
          </a:xfrm>
          <a:custGeom>
            <a:avLst/>
            <a:gdLst/>
            <a:ahLst/>
            <a:cxnLst/>
            <a:rect r="r" b="b" t="t" l="l"/>
            <a:pathLst>
              <a:path h="4732977" w="8828193">
                <a:moveTo>
                  <a:pt x="0" y="0"/>
                </a:moveTo>
                <a:lnTo>
                  <a:pt x="8828194" y="0"/>
                </a:lnTo>
                <a:lnTo>
                  <a:pt x="8828194" y="4732977"/>
                </a:lnTo>
                <a:lnTo>
                  <a:pt x="0" y="4732977"/>
                </a:lnTo>
                <a:lnTo>
                  <a:pt x="0" y="0"/>
                </a:lnTo>
                <a:close/>
              </a:path>
            </a:pathLst>
          </a:custGeom>
          <a:blipFill>
            <a:blip r:embed="rId9"/>
            <a:stretch>
              <a:fillRect l="-3635" t="0" r="-3635" b="-50066"/>
            </a:stretch>
          </a:blipFill>
        </p:spPr>
      </p:sp>
      <p:sp>
        <p:nvSpPr>
          <p:cNvPr name="Freeform 14" id="14"/>
          <p:cNvSpPr/>
          <p:nvPr/>
        </p:nvSpPr>
        <p:spPr>
          <a:xfrm flipH="false" flipV="false" rot="0">
            <a:off x="10927759" y="6976429"/>
            <a:ext cx="5981275" cy="1575140"/>
          </a:xfrm>
          <a:custGeom>
            <a:avLst/>
            <a:gdLst/>
            <a:ahLst/>
            <a:cxnLst/>
            <a:rect r="r" b="b" t="t" l="l"/>
            <a:pathLst>
              <a:path h="1575140" w="5981275">
                <a:moveTo>
                  <a:pt x="0" y="0"/>
                </a:moveTo>
                <a:lnTo>
                  <a:pt x="5981274" y="0"/>
                </a:lnTo>
                <a:lnTo>
                  <a:pt x="5981274" y="1575140"/>
                </a:lnTo>
                <a:lnTo>
                  <a:pt x="0" y="1575140"/>
                </a:lnTo>
                <a:lnTo>
                  <a:pt x="0" y="0"/>
                </a:lnTo>
                <a:close/>
              </a:path>
            </a:pathLst>
          </a:custGeom>
          <a:blipFill>
            <a:blip r:embed="rId10"/>
            <a:stretch>
              <a:fillRect l="0" t="0" r="0" b="0"/>
            </a:stretch>
          </a:blipFill>
        </p:spPr>
      </p:sp>
      <p:sp>
        <p:nvSpPr>
          <p:cNvPr name="TextBox 15" id="1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6" id="16"/>
          <p:cNvSpPr txBox="true"/>
          <p:nvPr/>
        </p:nvSpPr>
        <p:spPr>
          <a:xfrm rot="0">
            <a:off x="2652620" y="645025"/>
            <a:ext cx="3863578" cy="828559"/>
          </a:xfrm>
          <a:prstGeom prst="rect">
            <a:avLst/>
          </a:prstGeom>
        </p:spPr>
        <p:txBody>
          <a:bodyPr anchor="t" rtlCol="false" tIns="0" lIns="0" bIns="0" rIns="0">
            <a:spAutoFit/>
          </a:bodyPr>
          <a:lstStyle/>
          <a:p>
            <a:pPr algn="ctr">
              <a:lnSpc>
                <a:spcPts val="6831"/>
              </a:lnSpc>
            </a:pPr>
            <a:r>
              <a:rPr lang="en-US" sz="4879">
                <a:solidFill>
                  <a:srgbClr val="000000"/>
                </a:solidFill>
                <a:latin typeface="Canva Sans Bold"/>
              </a:rPr>
              <a:t>Attested by: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11968326" y="2798133"/>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9374209" y="1758308"/>
            <a:ext cx="3385263" cy="1039825"/>
          </a:xfrm>
          <a:prstGeom prst="line">
            <a:avLst/>
          </a:prstGeom>
          <a:ln cap="flat" w="38100">
            <a:solidFill>
              <a:srgbClr val="000000"/>
            </a:solidFill>
            <a:prstDash val="solid"/>
            <a:headEnd type="none" len="sm" w="sm"/>
            <a:tailEnd type="arrow" len="sm" w="med"/>
          </a:ln>
        </p:spPr>
      </p:sp>
      <p:sp>
        <p:nvSpPr>
          <p:cNvPr name="AutoShape 6" id="6"/>
          <p:cNvSpPr/>
          <p:nvPr/>
        </p:nvSpPr>
        <p:spPr>
          <a:xfrm flipH="true">
            <a:off x="4252696" y="1758308"/>
            <a:ext cx="3667557" cy="1077925"/>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7849357" y="696709"/>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13187886" y="4248444"/>
            <a:ext cx="1863747" cy="940646"/>
          </a:xfrm>
          <a:prstGeom prst="line">
            <a:avLst/>
          </a:prstGeom>
          <a:ln cap="flat" w="38100">
            <a:solidFill>
              <a:srgbClr val="000000"/>
            </a:solidFill>
            <a:prstDash val="solid"/>
            <a:headEnd type="none" len="sm" w="sm"/>
            <a:tailEnd type="arrow" len="sm" w="med"/>
          </a:ln>
        </p:spPr>
      </p:sp>
      <p:sp>
        <p:nvSpPr>
          <p:cNvPr name="Freeform 9" id="9"/>
          <p:cNvSpPr/>
          <p:nvPr/>
        </p:nvSpPr>
        <p:spPr>
          <a:xfrm flipH="false" flipV="false" rot="0">
            <a:off x="9951286" y="5161473"/>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913913"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134378"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a:off x="9705058" y="6654579"/>
            <a:ext cx="710068" cy="1021432"/>
          </a:xfrm>
          <a:prstGeom prst="line">
            <a:avLst/>
          </a:prstGeom>
          <a:ln cap="flat" w="38100">
            <a:solidFill>
              <a:srgbClr val="000000"/>
            </a:solidFill>
            <a:prstDash val="solid"/>
            <a:headEnd type="none" len="sm" w="sm"/>
            <a:tailEnd type="arrow" len="sm" w="med"/>
          </a:ln>
        </p:spPr>
      </p:sp>
      <p:sp>
        <p:nvSpPr>
          <p:cNvPr name="AutoShape 13" id="13"/>
          <p:cNvSpPr/>
          <p:nvPr/>
        </p:nvSpPr>
        <p:spPr>
          <a:xfrm>
            <a:off x="11085031" y="6654579"/>
            <a:ext cx="840492" cy="1021432"/>
          </a:xfrm>
          <a:prstGeom prst="line">
            <a:avLst/>
          </a:prstGeom>
          <a:ln cap="flat" w="38100">
            <a:solidFill>
              <a:srgbClr val="000000"/>
            </a:solidFill>
            <a:prstDash val="solid"/>
            <a:headEnd type="none" len="sm" w="sm"/>
            <a:tailEnd type="arrow" len="sm" w="med"/>
          </a:ln>
        </p:spPr>
      </p:sp>
      <p:sp>
        <p:nvSpPr>
          <p:cNvPr name="TextBox 14" id="14"/>
          <p:cNvSpPr txBox="true"/>
          <p:nvPr/>
        </p:nvSpPr>
        <p:spPr>
          <a:xfrm rot="0">
            <a:off x="10285020" y="5393241"/>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2</a:t>
            </a:r>
          </a:p>
        </p:txBody>
      </p:sp>
      <p:sp>
        <p:nvSpPr>
          <p:cNvPr name="TextBox 15" id="15"/>
          <p:cNvSpPr txBox="true"/>
          <p:nvPr/>
        </p:nvSpPr>
        <p:spPr>
          <a:xfrm rot="0">
            <a:off x="9231361"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4</a:t>
            </a:r>
          </a:p>
        </p:txBody>
      </p:sp>
      <p:sp>
        <p:nvSpPr>
          <p:cNvPr name="TextBox 16" id="16"/>
          <p:cNvSpPr txBox="true"/>
          <p:nvPr/>
        </p:nvSpPr>
        <p:spPr>
          <a:xfrm rot="0">
            <a:off x="11468112"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5</a:t>
            </a:r>
          </a:p>
        </p:txBody>
      </p:sp>
      <p:sp>
        <p:nvSpPr>
          <p:cNvPr name="Freeform 17" id="17"/>
          <p:cNvSpPr/>
          <p:nvPr/>
        </p:nvSpPr>
        <p:spPr>
          <a:xfrm flipH="false" flipV="false" rot="0">
            <a:off x="14235724" y="518909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187886" y="7634840"/>
            <a:ext cx="1582290" cy="1582290"/>
          </a:xfrm>
          <a:custGeom>
            <a:avLst/>
            <a:gdLst/>
            <a:ahLst/>
            <a:cxnLst/>
            <a:rect r="r" b="b" t="t" l="l"/>
            <a:pathLst>
              <a:path h="1582290" w="1582290">
                <a:moveTo>
                  <a:pt x="0" y="0"/>
                </a:moveTo>
                <a:lnTo>
                  <a:pt x="1582290" y="0"/>
                </a:lnTo>
                <a:lnTo>
                  <a:pt x="1582290" y="1582289"/>
                </a:lnTo>
                <a:lnTo>
                  <a:pt x="0" y="1582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5333091" y="7634840"/>
            <a:ext cx="1582290" cy="1582290"/>
          </a:xfrm>
          <a:custGeom>
            <a:avLst/>
            <a:gdLst/>
            <a:ahLst/>
            <a:cxnLst/>
            <a:rect r="r" b="b" t="t" l="l"/>
            <a:pathLst>
              <a:path h="1582290" w="1582290">
                <a:moveTo>
                  <a:pt x="0" y="0"/>
                </a:moveTo>
                <a:lnTo>
                  <a:pt x="1582290" y="0"/>
                </a:lnTo>
                <a:lnTo>
                  <a:pt x="1582290" y="1582289"/>
                </a:lnTo>
                <a:lnTo>
                  <a:pt x="0" y="1582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flipH="true">
            <a:off x="14111431" y="6682196"/>
            <a:ext cx="588133" cy="952644"/>
          </a:xfrm>
          <a:prstGeom prst="line">
            <a:avLst/>
          </a:prstGeom>
          <a:ln cap="flat" w="38100">
            <a:solidFill>
              <a:srgbClr val="000000"/>
            </a:solidFill>
            <a:prstDash val="solid"/>
            <a:headEnd type="none" len="sm" w="sm"/>
            <a:tailEnd type="arrow" len="sm" w="med"/>
          </a:ln>
        </p:spPr>
      </p:sp>
      <p:sp>
        <p:nvSpPr>
          <p:cNvPr name="AutoShape 21" id="21"/>
          <p:cNvSpPr/>
          <p:nvPr/>
        </p:nvSpPr>
        <p:spPr>
          <a:xfrm>
            <a:off x="15369469" y="6682196"/>
            <a:ext cx="754767" cy="952644"/>
          </a:xfrm>
          <a:prstGeom prst="line">
            <a:avLst/>
          </a:prstGeom>
          <a:ln cap="flat" w="38100">
            <a:solidFill>
              <a:srgbClr val="000000"/>
            </a:solidFill>
            <a:prstDash val="solid"/>
            <a:headEnd type="none" len="sm" w="sm"/>
            <a:tailEnd type="arrow" len="sm" w="med"/>
          </a:ln>
        </p:spPr>
      </p:sp>
      <p:sp>
        <p:nvSpPr>
          <p:cNvPr name="TextBox 22" id="22"/>
          <p:cNvSpPr txBox="true"/>
          <p:nvPr/>
        </p:nvSpPr>
        <p:spPr>
          <a:xfrm rot="0">
            <a:off x="14569458" y="542085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3</a:t>
            </a:r>
          </a:p>
        </p:txBody>
      </p:sp>
      <p:sp>
        <p:nvSpPr>
          <p:cNvPr name="TextBox 23" id="23"/>
          <p:cNvSpPr txBox="true"/>
          <p:nvPr/>
        </p:nvSpPr>
        <p:spPr>
          <a:xfrm rot="0">
            <a:off x="13521620" y="786660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6</a:t>
            </a:r>
          </a:p>
        </p:txBody>
      </p:sp>
      <p:sp>
        <p:nvSpPr>
          <p:cNvPr name="TextBox 24" id="24"/>
          <p:cNvSpPr txBox="true"/>
          <p:nvPr/>
        </p:nvSpPr>
        <p:spPr>
          <a:xfrm rot="0">
            <a:off x="15673390" y="786660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7</a:t>
            </a:r>
          </a:p>
        </p:txBody>
      </p:sp>
      <p:sp>
        <p:nvSpPr>
          <p:cNvPr name="Freeform 25" id="25"/>
          <p:cNvSpPr/>
          <p:nvPr/>
        </p:nvSpPr>
        <p:spPr>
          <a:xfrm flipH="false" flipV="false" rot="0">
            <a:off x="5826427" y="5230261"/>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4778589"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6923794"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8" id="28"/>
          <p:cNvSpPr/>
          <p:nvPr/>
        </p:nvSpPr>
        <p:spPr>
          <a:xfrm flipH="true">
            <a:off x="5702134" y="6723366"/>
            <a:ext cx="588133" cy="952644"/>
          </a:xfrm>
          <a:prstGeom prst="line">
            <a:avLst/>
          </a:prstGeom>
          <a:ln cap="flat" w="38100">
            <a:solidFill>
              <a:srgbClr val="000000"/>
            </a:solidFill>
            <a:prstDash val="solid"/>
            <a:headEnd type="none" len="sm" w="sm"/>
            <a:tailEnd type="arrow" len="sm" w="med"/>
          </a:ln>
        </p:spPr>
      </p:sp>
      <p:sp>
        <p:nvSpPr>
          <p:cNvPr name="AutoShape 29" id="29"/>
          <p:cNvSpPr/>
          <p:nvPr/>
        </p:nvSpPr>
        <p:spPr>
          <a:xfrm>
            <a:off x="6960172" y="6723366"/>
            <a:ext cx="754767" cy="952644"/>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6160161" y="5462029"/>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sp>
        <p:nvSpPr>
          <p:cNvPr name="TextBox 31" id="31"/>
          <p:cNvSpPr txBox="true"/>
          <p:nvPr/>
        </p:nvSpPr>
        <p:spPr>
          <a:xfrm rot="0">
            <a:off x="5112323"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2</a:t>
            </a:r>
          </a:p>
        </p:txBody>
      </p:sp>
      <p:sp>
        <p:nvSpPr>
          <p:cNvPr name="TextBox 32" id="32"/>
          <p:cNvSpPr txBox="true"/>
          <p:nvPr/>
        </p:nvSpPr>
        <p:spPr>
          <a:xfrm rot="0">
            <a:off x="7264093"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3</a:t>
            </a:r>
          </a:p>
        </p:txBody>
      </p:sp>
      <p:sp>
        <p:nvSpPr>
          <p:cNvPr name="Freeform 33" id="33"/>
          <p:cNvSpPr/>
          <p:nvPr/>
        </p:nvSpPr>
        <p:spPr>
          <a:xfrm flipH="false" flipV="false" rot="0">
            <a:off x="1517907" y="5230261"/>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470069"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2615274" y="767601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6" id="36"/>
          <p:cNvSpPr/>
          <p:nvPr/>
        </p:nvSpPr>
        <p:spPr>
          <a:xfrm flipH="true">
            <a:off x="1393614" y="6723366"/>
            <a:ext cx="588133" cy="952644"/>
          </a:xfrm>
          <a:prstGeom prst="line">
            <a:avLst/>
          </a:prstGeom>
          <a:ln cap="flat" w="38100">
            <a:solidFill>
              <a:srgbClr val="000000"/>
            </a:solidFill>
            <a:prstDash val="solid"/>
            <a:headEnd type="none" len="sm" w="sm"/>
            <a:tailEnd type="arrow" len="sm" w="med"/>
          </a:ln>
        </p:spPr>
      </p:sp>
      <p:sp>
        <p:nvSpPr>
          <p:cNvPr name="AutoShape 37" id="37"/>
          <p:cNvSpPr/>
          <p:nvPr/>
        </p:nvSpPr>
        <p:spPr>
          <a:xfrm>
            <a:off x="2651653" y="6723366"/>
            <a:ext cx="754767" cy="952644"/>
          </a:xfrm>
          <a:prstGeom prst="line">
            <a:avLst/>
          </a:prstGeom>
          <a:ln cap="flat" w="38100">
            <a:solidFill>
              <a:srgbClr val="000000"/>
            </a:solidFill>
            <a:prstDash val="solid"/>
            <a:headEnd type="none" len="sm" w="sm"/>
            <a:tailEnd type="arrow" len="sm" w="med"/>
          </a:ln>
        </p:spPr>
      </p:sp>
      <p:sp>
        <p:nvSpPr>
          <p:cNvPr name="TextBox 38" id="38"/>
          <p:cNvSpPr txBox="true"/>
          <p:nvPr/>
        </p:nvSpPr>
        <p:spPr>
          <a:xfrm rot="0">
            <a:off x="1851641" y="5462029"/>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39" id="39"/>
          <p:cNvSpPr txBox="true"/>
          <p:nvPr/>
        </p:nvSpPr>
        <p:spPr>
          <a:xfrm rot="0">
            <a:off x="803803"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40" id="40"/>
          <p:cNvSpPr txBox="true"/>
          <p:nvPr/>
        </p:nvSpPr>
        <p:spPr>
          <a:xfrm rot="0">
            <a:off x="2955574" y="7907778"/>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sp>
        <p:nvSpPr>
          <p:cNvPr name="Freeform 41" id="41"/>
          <p:cNvSpPr/>
          <p:nvPr/>
        </p:nvSpPr>
        <p:spPr>
          <a:xfrm flipH="false" flipV="false" rot="0">
            <a:off x="3461552" y="2836233"/>
            <a:ext cx="1582290" cy="1582290"/>
          </a:xfrm>
          <a:custGeom>
            <a:avLst/>
            <a:gdLst/>
            <a:ahLst/>
            <a:cxnLst/>
            <a:rect r="r" b="b" t="t" l="l"/>
            <a:pathLst>
              <a:path h="1582290" w="1582290">
                <a:moveTo>
                  <a:pt x="0" y="0"/>
                </a:moveTo>
                <a:lnTo>
                  <a:pt x="1582289" y="0"/>
                </a:lnTo>
                <a:lnTo>
                  <a:pt x="1582289"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2" id="42"/>
          <p:cNvSpPr/>
          <p:nvPr/>
        </p:nvSpPr>
        <p:spPr>
          <a:xfrm>
            <a:off x="4710108" y="4248444"/>
            <a:ext cx="1932229" cy="981817"/>
          </a:xfrm>
          <a:prstGeom prst="line">
            <a:avLst/>
          </a:prstGeom>
          <a:ln cap="flat" w="38100">
            <a:solidFill>
              <a:srgbClr val="000000"/>
            </a:solidFill>
            <a:prstDash val="solid"/>
            <a:headEnd type="none" len="sm" w="sm"/>
            <a:tailEnd type="arrow" len="sm" w="med"/>
          </a:ln>
        </p:spPr>
      </p:sp>
      <p:sp>
        <p:nvSpPr>
          <p:cNvPr name="AutoShape 43" id="43"/>
          <p:cNvSpPr/>
          <p:nvPr/>
        </p:nvSpPr>
        <p:spPr>
          <a:xfrm flipH="true">
            <a:off x="2333817" y="4248444"/>
            <a:ext cx="1461468" cy="981817"/>
          </a:xfrm>
          <a:prstGeom prst="line">
            <a:avLst/>
          </a:prstGeom>
          <a:ln cap="flat" w="38100">
            <a:solidFill>
              <a:srgbClr val="000000"/>
            </a:solidFill>
            <a:prstDash val="solid"/>
            <a:headEnd type="none" len="sm" w="sm"/>
            <a:tailEnd type="arrow" len="sm" w="med"/>
          </a:ln>
        </p:spPr>
      </p:sp>
      <p:sp>
        <p:nvSpPr>
          <p:cNvPr name="AutoShape 44" id="44"/>
          <p:cNvSpPr/>
          <p:nvPr/>
        </p:nvSpPr>
        <p:spPr>
          <a:xfrm flipH="true">
            <a:off x="10767195" y="4248444"/>
            <a:ext cx="1579112" cy="913029"/>
          </a:xfrm>
          <a:prstGeom prst="line">
            <a:avLst/>
          </a:prstGeom>
          <a:ln cap="flat" w="38100">
            <a:solidFill>
              <a:srgbClr val="000000"/>
            </a:solidFill>
            <a:prstDash val="solid"/>
            <a:headEnd type="none" len="sm" w="sm"/>
            <a:tailEnd type="arrow" len="sm" w="med"/>
          </a:ln>
        </p:spPr>
      </p:sp>
      <p:sp>
        <p:nvSpPr>
          <p:cNvPr name="TextBox 45" id="45"/>
          <p:cNvSpPr txBox="true"/>
          <p:nvPr/>
        </p:nvSpPr>
        <p:spPr>
          <a:xfrm rot="0">
            <a:off x="3795285" y="3068001"/>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46" id="46"/>
          <p:cNvSpPr txBox="true"/>
          <p:nvPr/>
        </p:nvSpPr>
        <p:spPr>
          <a:xfrm rot="0">
            <a:off x="12302060" y="3068001"/>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sp>
        <p:nvSpPr>
          <p:cNvPr name="TextBox 47" id="47"/>
          <p:cNvSpPr txBox="true"/>
          <p:nvPr/>
        </p:nvSpPr>
        <p:spPr>
          <a:xfrm rot="0">
            <a:off x="8189709" y="928477"/>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48" id="48"/>
          <p:cNvSpPr txBox="true"/>
          <p:nvPr/>
        </p:nvSpPr>
        <p:spPr>
          <a:xfrm rot="0">
            <a:off x="7534794" y="9363075"/>
            <a:ext cx="629126"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m1</a:t>
            </a:r>
          </a:p>
        </p:txBody>
      </p:sp>
      <p:sp>
        <p:nvSpPr>
          <p:cNvPr name="TextBox 49" id="49"/>
          <p:cNvSpPr txBox="true"/>
          <p:nvPr/>
        </p:nvSpPr>
        <p:spPr>
          <a:xfrm rot="0">
            <a:off x="13652948" y="9363075"/>
            <a:ext cx="739616"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m3</a:t>
            </a:r>
          </a:p>
        </p:txBody>
      </p:sp>
      <p:sp>
        <p:nvSpPr>
          <p:cNvPr name="TextBox 50" id="50"/>
          <p:cNvSpPr txBox="true"/>
          <p:nvPr/>
        </p:nvSpPr>
        <p:spPr>
          <a:xfrm rot="0">
            <a:off x="11602388" y="9363075"/>
            <a:ext cx="731877"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m2</a:t>
            </a:r>
          </a:p>
        </p:txBody>
      </p:sp>
      <p:sp>
        <p:nvSpPr>
          <p:cNvPr name="TextBox 51" id="51"/>
          <p:cNvSpPr txBox="true"/>
          <p:nvPr/>
        </p:nvSpPr>
        <p:spPr>
          <a:xfrm rot="0">
            <a:off x="9543575"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Bold"/>
              </a:rPr>
              <a:t>0</a:t>
            </a:r>
          </a:p>
        </p:txBody>
      </p:sp>
      <p:sp>
        <p:nvSpPr>
          <p:cNvPr name="TextBox 52" id="52"/>
          <p:cNvSpPr txBox="true"/>
          <p:nvPr/>
        </p:nvSpPr>
        <p:spPr>
          <a:xfrm rot="0">
            <a:off x="1039404" y="9363075"/>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Bold"/>
              </a:rPr>
              <a:t>0</a:t>
            </a:r>
          </a:p>
        </p:txBody>
      </p:sp>
      <p:sp>
        <p:nvSpPr>
          <p:cNvPr name="TextBox 53" id="53"/>
          <p:cNvSpPr txBox="true"/>
          <p:nvPr/>
        </p:nvSpPr>
        <p:spPr>
          <a:xfrm rot="0">
            <a:off x="3316355"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Bold"/>
              </a:rPr>
              <a:t>0</a:t>
            </a:r>
          </a:p>
        </p:txBody>
      </p:sp>
      <p:sp>
        <p:nvSpPr>
          <p:cNvPr name="TextBox 54" id="54"/>
          <p:cNvSpPr txBox="true"/>
          <p:nvPr/>
        </p:nvSpPr>
        <p:spPr>
          <a:xfrm rot="0">
            <a:off x="5427209"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Bold"/>
              </a:rPr>
              <a:t>0</a:t>
            </a:r>
          </a:p>
        </p:txBody>
      </p:sp>
      <p:sp>
        <p:nvSpPr>
          <p:cNvPr name="TextBox 55" id="55"/>
          <p:cNvSpPr txBox="true"/>
          <p:nvPr/>
        </p:nvSpPr>
        <p:spPr>
          <a:xfrm rot="0">
            <a:off x="15917934" y="9363075"/>
            <a:ext cx="763548"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m4</a:t>
            </a:r>
          </a:p>
        </p:txBody>
      </p:sp>
      <p:sp>
        <p:nvSpPr>
          <p:cNvPr name="TextBox 56" id="56"/>
          <p:cNvSpPr txBox="true"/>
          <p:nvPr/>
        </p:nvSpPr>
        <p:spPr>
          <a:xfrm rot="0">
            <a:off x="317824" y="5074790"/>
            <a:ext cx="1110020"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[0  0]</a:t>
            </a:r>
          </a:p>
        </p:txBody>
      </p:sp>
      <p:sp>
        <p:nvSpPr>
          <p:cNvPr name="TextBox 57" id="57"/>
          <p:cNvSpPr txBox="true"/>
          <p:nvPr/>
        </p:nvSpPr>
        <p:spPr>
          <a:xfrm rot="0">
            <a:off x="7964806" y="5047173"/>
            <a:ext cx="1869162"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[m2  m2]</a:t>
            </a:r>
          </a:p>
        </p:txBody>
      </p:sp>
      <p:sp>
        <p:nvSpPr>
          <p:cNvPr name="TextBox 58" id="58"/>
          <p:cNvSpPr txBox="true"/>
          <p:nvPr/>
        </p:nvSpPr>
        <p:spPr>
          <a:xfrm rot="0">
            <a:off x="15374542" y="4709834"/>
            <a:ext cx="2837379"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[m3+m4  m4]</a:t>
            </a:r>
          </a:p>
        </p:txBody>
      </p:sp>
      <p:sp>
        <p:nvSpPr>
          <p:cNvPr name="TextBox 59" id="59"/>
          <p:cNvSpPr txBox="true"/>
          <p:nvPr/>
        </p:nvSpPr>
        <p:spPr>
          <a:xfrm rot="0">
            <a:off x="4116218" y="5047173"/>
            <a:ext cx="1692473"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[m1  m1]</a:t>
            </a:r>
          </a:p>
        </p:txBody>
      </p:sp>
      <p:sp>
        <p:nvSpPr>
          <p:cNvPr name="AutoShape 60" id="60"/>
          <p:cNvSpPr/>
          <p:nvPr/>
        </p:nvSpPr>
        <p:spPr>
          <a:xfrm flipV="true">
            <a:off x="1139398" y="6733437"/>
            <a:ext cx="380797" cy="611439"/>
          </a:xfrm>
          <a:prstGeom prst="line">
            <a:avLst/>
          </a:prstGeom>
          <a:ln cap="flat" w="38100">
            <a:solidFill>
              <a:srgbClr val="FF3131"/>
            </a:solidFill>
            <a:prstDash val="solid"/>
            <a:headEnd type="none" len="sm" w="sm"/>
            <a:tailEnd type="arrow" len="sm" w="med"/>
          </a:ln>
        </p:spPr>
      </p:sp>
      <p:sp>
        <p:nvSpPr>
          <p:cNvPr name="AutoShape 61" id="61"/>
          <p:cNvSpPr/>
          <p:nvPr/>
        </p:nvSpPr>
        <p:spPr>
          <a:xfrm flipV="true">
            <a:off x="9504195" y="6664649"/>
            <a:ext cx="380797" cy="611439"/>
          </a:xfrm>
          <a:prstGeom prst="line">
            <a:avLst/>
          </a:prstGeom>
          <a:ln cap="flat" w="38100">
            <a:solidFill>
              <a:srgbClr val="FF3131"/>
            </a:solidFill>
            <a:prstDash val="solid"/>
            <a:headEnd type="none" len="sm" w="sm"/>
            <a:tailEnd type="arrow" len="sm" w="med"/>
          </a:ln>
        </p:spPr>
      </p:sp>
      <p:sp>
        <p:nvSpPr>
          <p:cNvPr name="AutoShape 62" id="62"/>
          <p:cNvSpPr/>
          <p:nvPr/>
        </p:nvSpPr>
        <p:spPr>
          <a:xfrm flipV="true">
            <a:off x="5411724" y="6781451"/>
            <a:ext cx="380797" cy="611439"/>
          </a:xfrm>
          <a:prstGeom prst="line">
            <a:avLst/>
          </a:prstGeom>
          <a:ln cap="flat" w="38100">
            <a:solidFill>
              <a:srgbClr val="FF3131"/>
            </a:solidFill>
            <a:prstDash val="solid"/>
            <a:headEnd type="none" len="sm" w="sm"/>
            <a:tailEnd type="arrow" len="sm" w="med"/>
          </a:ln>
        </p:spPr>
      </p:sp>
      <p:sp>
        <p:nvSpPr>
          <p:cNvPr name="AutoShape 63" id="63"/>
          <p:cNvSpPr/>
          <p:nvPr/>
        </p:nvSpPr>
        <p:spPr>
          <a:xfrm flipV="true">
            <a:off x="13921032" y="6686678"/>
            <a:ext cx="380797" cy="611439"/>
          </a:xfrm>
          <a:prstGeom prst="line">
            <a:avLst/>
          </a:prstGeom>
          <a:ln cap="flat" w="38100">
            <a:solidFill>
              <a:srgbClr val="FF3131"/>
            </a:solidFill>
            <a:prstDash val="solid"/>
            <a:headEnd type="none" len="sm" w="sm"/>
            <a:tailEnd type="arrow" len="sm" w="med"/>
          </a:ln>
        </p:spPr>
      </p:sp>
      <p:sp>
        <p:nvSpPr>
          <p:cNvPr name="AutoShape 64" id="64"/>
          <p:cNvSpPr/>
          <p:nvPr/>
        </p:nvSpPr>
        <p:spPr>
          <a:xfrm flipH="true" flipV="true">
            <a:off x="15839353" y="6694153"/>
            <a:ext cx="445525" cy="552545"/>
          </a:xfrm>
          <a:prstGeom prst="line">
            <a:avLst/>
          </a:prstGeom>
          <a:ln cap="flat" w="38100">
            <a:solidFill>
              <a:srgbClr val="FF3131"/>
            </a:solidFill>
            <a:prstDash val="solid"/>
            <a:headEnd type="none" len="sm" w="sm"/>
            <a:tailEnd type="arrow" len="sm" w="med"/>
          </a:ln>
        </p:spPr>
      </p:sp>
      <p:sp>
        <p:nvSpPr>
          <p:cNvPr name="AutoShape 65" id="65"/>
          <p:cNvSpPr/>
          <p:nvPr/>
        </p:nvSpPr>
        <p:spPr>
          <a:xfrm flipH="true" flipV="true">
            <a:off x="11617035" y="6676607"/>
            <a:ext cx="445525" cy="552545"/>
          </a:xfrm>
          <a:prstGeom prst="line">
            <a:avLst/>
          </a:prstGeom>
          <a:ln cap="flat" w="38100">
            <a:solidFill>
              <a:srgbClr val="FF3131"/>
            </a:solidFill>
            <a:prstDash val="solid"/>
            <a:headEnd type="none" len="sm" w="sm"/>
            <a:tailEnd type="arrow" len="sm" w="med"/>
          </a:ln>
        </p:spPr>
      </p:sp>
      <p:sp>
        <p:nvSpPr>
          <p:cNvPr name="AutoShape 66" id="66"/>
          <p:cNvSpPr/>
          <p:nvPr/>
        </p:nvSpPr>
        <p:spPr>
          <a:xfrm flipH="true" flipV="true">
            <a:off x="7549623" y="6735324"/>
            <a:ext cx="445525" cy="552545"/>
          </a:xfrm>
          <a:prstGeom prst="line">
            <a:avLst/>
          </a:prstGeom>
          <a:ln cap="flat" w="38100">
            <a:solidFill>
              <a:srgbClr val="FF3131"/>
            </a:solidFill>
            <a:prstDash val="solid"/>
            <a:headEnd type="none" len="sm" w="sm"/>
            <a:tailEnd type="arrow" len="sm" w="med"/>
          </a:ln>
        </p:spPr>
      </p:sp>
      <p:sp>
        <p:nvSpPr>
          <p:cNvPr name="AutoShape 67" id="67"/>
          <p:cNvSpPr/>
          <p:nvPr/>
        </p:nvSpPr>
        <p:spPr>
          <a:xfrm flipH="true" flipV="true">
            <a:off x="3115027" y="6735324"/>
            <a:ext cx="445525" cy="552545"/>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AutoShape 4" id="4"/>
          <p:cNvSpPr/>
          <p:nvPr/>
        </p:nvSpPr>
        <p:spPr>
          <a:xfrm>
            <a:off x="9877707" y="1758308"/>
            <a:ext cx="3385263" cy="1039825"/>
          </a:xfrm>
          <a:prstGeom prst="line">
            <a:avLst/>
          </a:prstGeom>
          <a:ln cap="flat" w="38100">
            <a:solidFill>
              <a:srgbClr val="000000"/>
            </a:solidFill>
            <a:prstDash val="solid"/>
            <a:headEnd type="none" len="sm" w="sm"/>
            <a:tailEnd type="arrow" len="sm" w="med"/>
          </a:ln>
        </p:spPr>
      </p:sp>
      <p:sp>
        <p:nvSpPr>
          <p:cNvPr name="TextBox 5" id="5"/>
          <p:cNvSpPr txBox="true"/>
          <p:nvPr/>
        </p:nvSpPr>
        <p:spPr>
          <a:xfrm rot="0">
            <a:off x="10304613" y="1934708"/>
            <a:ext cx="7703667"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[m2+m3+m4  m2+m4  m3+m4   m4]</a:t>
            </a:r>
          </a:p>
        </p:txBody>
      </p:sp>
      <p:sp>
        <p:nvSpPr>
          <p:cNvPr name="Freeform 6" id="6"/>
          <p:cNvSpPr/>
          <p:nvPr/>
        </p:nvSpPr>
        <p:spPr>
          <a:xfrm flipH="false" flipV="false" rot="0">
            <a:off x="12471825" y="2798133"/>
            <a:ext cx="1582290" cy="1582290"/>
          </a:xfrm>
          <a:custGeom>
            <a:avLst/>
            <a:gdLst/>
            <a:ahLst/>
            <a:cxnLst/>
            <a:rect r="r" b="b" t="t" l="l"/>
            <a:pathLst>
              <a:path h="1582290" w="1582290">
                <a:moveTo>
                  <a:pt x="0" y="0"/>
                </a:moveTo>
                <a:lnTo>
                  <a:pt x="1582289" y="0"/>
                </a:lnTo>
                <a:lnTo>
                  <a:pt x="1582289"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H="true">
            <a:off x="4756195" y="1758308"/>
            <a:ext cx="3667557" cy="1077925"/>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8352855" y="696709"/>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3691384" y="4248444"/>
            <a:ext cx="1863747" cy="940646"/>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0">
            <a:off x="9406946" y="5230261"/>
            <a:ext cx="3727495" cy="4028039"/>
            <a:chOff x="0" y="0"/>
            <a:chExt cx="4969993" cy="5370719"/>
          </a:xfrm>
        </p:grpSpPr>
        <p:sp>
          <p:nvSpPr>
            <p:cNvPr name="Freeform 11" id="11"/>
            <p:cNvSpPr/>
            <p:nvPr/>
          </p:nvSpPr>
          <p:spPr>
            <a:xfrm flipH="false" flipV="false" rot="0">
              <a:off x="1397117" y="0"/>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860273"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flipH="true">
              <a:off x="1231393" y="1990807"/>
              <a:ext cx="784178" cy="1270192"/>
            </a:xfrm>
            <a:prstGeom prst="line">
              <a:avLst/>
            </a:prstGeom>
            <a:ln cap="flat" w="50800">
              <a:solidFill>
                <a:srgbClr val="000000"/>
              </a:solidFill>
              <a:prstDash val="solid"/>
              <a:headEnd type="none" len="sm" w="sm"/>
              <a:tailEnd type="arrow" len="sm" w="med"/>
            </a:ln>
          </p:spPr>
        </p:sp>
        <p:sp>
          <p:nvSpPr>
            <p:cNvPr name="AutoShape 15" id="15"/>
            <p:cNvSpPr/>
            <p:nvPr/>
          </p:nvSpPr>
          <p:spPr>
            <a:xfrm>
              <a:off x="2908778" y="1990807"/>
              <a:ext cx="1006355" cy="1270192"/>
            </a:xfrm>
            <a:prstGeom prst="line">
              <a:avLst/>
            </a:prstGeom>
            <a:ln cap="flat" w="50800">
              <a:solidFill>
                <a:srgbClr val="000000"/>
              </a:solidFill>
              <a:prstDash val="solid"/>
              <a:headEnd type="none" len="sm" w="sm"/>
              <a:tailEnd type="arrow" len="sm" w="med"/>
            </a:ln>
          </p:spPr>
        </p:sp>
        <p:sp>
          <p:nvSpPr>
            <p:cNvPr name="TextBox 16" id="16"/>
            <p:cNvSpPr txBox="true"/>
            <p:nvPr/>
          </p:nvSpPr>
          <p:spPr>
            <a:xfrm rot="0">
              <a:off x="1842095" y="369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2</a:t>
              </a:r>
            </a:p>
          </p:txBody>
        </p:sp>
        <p:sp>
          <p:nvSpPr>
            <p:cNvPr name="TextBox 17" id="17"/>
            <p:cNvSpPr txBox="true"/>
            <p:nvPr/>
          </p:nvSpPr>
          <p:spPr>
            <a:xfrm rot="0">
              <a:off x="444978"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4</a:t>
              </a:r>
            </a:p>
          </p:txBody>
        </p:sp>
        <p:sp>
          <p:nvSpPr>
            <p:cNvPr name="TextBox 18" id="18"/>
            <p:cNvSpPr txBox="true"/>
            <p:nvPr/>
          </p:nvSpPr>
          <p:spPr>
            <a:xfrm rot="0">
              <a:off x="3314005"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5</a:t>
              </a:r>
            </a:p>
          </p:txBody>
        </p:sp>
      </p:grpSp>
      <p:grpSp>
        <p:nvGrpSpPr>
          <p:cNvPr name="Group 19" id="19"/>
          <p:cNvGrpSpPr/>
          <p:nvPr/>
        </p:nvGrpSpPr>
        <p:grpSpPr>
          <a:xfrm rot="0">
            <a:off x="13691384" y="5189090"/>
            <a:ext cx="3727495" cy="4028039"/>
            <a:chOff x="0" y="0"/>
            <a:chExt cx="4969993" cy="5370719"/>
          </a:xfrm>
        </p:grpSpPr>
        <p:sp>
          <p:nvSpPr>
            <p:cNvPr name="Freeform 20" id="20"/>
            <p:cNvSpPr/>
            <p:nvPr/>
          </p:nvSpPr>
          <p:spPr>
            <a:xfrm flipH="false" flipV="false" rot="0">
              <a:off x="1397117" y="0"/>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2860273"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3" id="23"/>
            <p:cNvSpPr/>
            <p:nvPr/>
          </p:nvSpPr>
          <p:spPr>
            <a:xfrm flipH="true">
              <a:off x="1231393" y="1990807"/>
              <a:ext cx="784178" cy="1270192"/>
            </a:xfrm>
            <a:prstGeom prst="line">
              <a:avLst/>
            </a:prstGeom>
            <a:ln cap="flat" w="50800">
              <a:solidFill>
                <a:srgbClr val="000000"/>
              </a:solidFill>
              <a:prstDash val="solid"/>
              <a:headEnd type="none" len="sm" w="sm"/>
              <a:tailEnd type="arrow" len="sm" w="med"/>
            </a:ln>
          </p:spPr>
        </p:sp>
        <p:sp>
          <p:nvSpPr>
            <p:cNvPr name="AutoShape 24" id="24"/>
            <p:cNvSpPr/>
            <p:nvPr/>
          </p:nvSpPr>
          <p:spPr>
            <a:xfrm>
              <a:off x="2908778" y="1990807"/>
              <a:ext cx="1006355" cy="1270192"/>
            </a:xfrm>
            <a:prstGeom prst="line">
              <a:avLst/>
            </a:prstGeom>
            <a:ln cap="flat" w="50800">
              <a:solidFill>
                <a:srgbClr val="000000"/>
              </a:solidFill>
              <a:prstDash val="solid"/>
              <a:headEnd type="none" len="sm" w="sm"/>
              <a:tailEnd type="arrow" len="sm" w="med"/>
            </a:ln>
          </p:spPr>
        </p:sp>
        <p:sp>
          <p:nvSpPr>
            <p:cNvPr name="TextBox 25" id="25"/>
            <p:cNvSpPr txBox="true"/>
            <p:nvPr/>
          </p:nvSpPr>
          <p:spPr>
            <a:xfrm rot="0">
              <a:off x="1842095" y="369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3</a:t>
              </a:r>
            </a:p>
          </p:txBody>
        </p:sp>
        <p:sp>
          <p:nvSpPr>
            <p:cNvPr name="TextBox 26" id="26"/>
            <p:cNvSpPr txBox="true"/>
            <p:nvPr/>
          </p:nvSpPr>
          <p:spPr>
            <a:xfrm rot="0">
              <a:off x="444978"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6</a:t>
              </a:r>
            </a:p>
          </p:txBody>
        </p:sp>
        <p:sp>
          <p:nvSpPr>
            <p:cNvPr name="TextBox 27" id="27"/>
            <p:cNvSpPr txBox="true"/>
            <p:nvPr/>
          </p:nvSpPr>
          <p:spPr>
            <a:xfrm rot="0">
              <a:off x="3314005"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7</a:t>
              </a:r>
            </a:p>
          </p:txBody>
        </p:sp>
      </p:grpSp>
      <p:grpSp>
        <p:nvGrpSpPr>
          <p:cNvPr name="Group 28" id="28"/>
          <p:cNvGrpSpPr/>
          <p:nvPr/>
        </p:nvGrpSpPr>
        <p:grpSpPr>
          <a:xfrm rot="0">
            <a:off x="5282087" y="5230261"/>
            <a:ext cx="3727495" cy="4028039"/>
            <a:chOff x="0" y="0"/>
            <a:chExt cx="4969993" cy="5370719"/>
          </a:xfrm>
        </p:grpSpPr>
        <p:sp>
          <p:nvSpPr>
            <p:cNvPr name="Freeform 29" id="29"/>
            <p:cNvSpPr/>
            <p:nvPr/>
          </p:nvSpPr>
          <p:spPr>
            <a:xfrm flipH="false" flipV="false" rot="0">
              <a:off x="1397117" y="0"/>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0"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2860273"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2" id="32"/>
            <p:cNvSpPr/>
            <p:nvPr/>
          </p:nvSpPr>
          <p:spPr>
            <a:xfrm flipH="true">
              <a:off x="1231393" y="1990807"/>
              <a:ext cx="784178" cy="1270192"/>
            </a:xfrm>
            <a:prstGeom prst="line">
              <a:avLst/>
            </a:prstGeom>
            <a:ln cap="flat" w="50800">
              <a:solidFill>
                <a:srgbClr val="000000"/>
              </a:solidFill>
              <a:prstDash val="solid"/>
              <a:headEnd type="none" len="sm" w="sm"/>
              <a:tailEnd type="arrow" len="sm" w="med"/>
            </a:ln>
          </p:spPr>
        </p:sp>
        <p:sp>
          <p:nvSpPr>
            <p:cNvPr name="AutoShape 33" id="33"/>
            <p:cNvSpPr/>
            <p:nvPr/>
          </p:nvSpPr>
          <p:spPr>
            <a:xfrm>
              <a:off x="2908778" y="1990807"/>
              <a:ext cx="1006355" cy="1270192"/>
            </a:xfrm>
            <a:prstGeom prst="line">
              <a:avLst/>
            </a:prstGeom>
            <a:ln cap="flat" w="50800">
              <a:solidFill>
                <a:srgbClr val="000000"/>
              </a:solidFill>
              <a:prstDash val="solid"/>
              <a:headEnd type="none" len="sm" w="sm"/>
              <a:tailEnd type="arrow" len="sm" w="med"/>
            </a:ln>
          </p:spPr>
        </p:sp>
        <p:sp>
          <p:nvSpPr>
            <p:cNvPr name="TextBox 34" id="34"/>
            <p:cNvSpPr txBox="true"/>
            <p:nvPr/>
          </p:nvSpPr>
          <p:spPr>
            <a:xfrm rot="0">
              <a:off x="1842095" y="369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sp>
          <p:nvSpPr>
            <p:cNvPr name="TextBox 35" id="35"/>
            <p:cNvSpPr txBox="true"/>
            <p:nvPr/>
          </p:nvSpPr>
          <p:spPr>
            <a:xfrm rot="0">
              <a:off x="444978"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2</a:t>
              </a:r>
            </a:p>
          </p:txBody>
        </p:sp>
        <p:sp>
          <p:nvSpPr>
            <p:cNvPr name="TextBox 36" id="36"/>
            <p:cNvSpPr txBox="true"/>
            <p:nvPr/>
          </p:nvSpPr>
          <p:spPr>
            <a:xfrm rot="0">
              <a:off x="3314005"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3</a:t>
              </a:r>
            </a:p>
          </p:txBody>
        </p:sp>
      </p:grpSp>
      <p:grpSp>
        <p:nvGrpSpPr>
          <p:cNvPr name="Group 37" id="37"/>
          <p:cNvGrpSpPr/>
          <p:nvPr/>
        </p:nvGrpSpPr>
        <p:grpSpPr>
          <a:xfrm rot="0">
            <a:off x="973568" y="5230261"/>
            <a:ext cx="3727495" cy="4028039"/>
            <a:chOff x="0" y="0"/>
            <a:chExt cx="4969993" cy="5370719"/>
          </a:xfrm>
        </p:grpSpPr>
        <p:sp>
          <p:nvSpPr>
            <p:cNvPr name="Freeform 38" id="38"/>
            <p:cNvSpPr/>
            <p:nvPr/>
          </p:nvSpPr>
          <p:spPr>
            <a:xfrm flipH="false" flipV="false" rot="0">
              <a:off x="1397117" y="0"/>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0"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2860273" y="3260999"/>
              <a:ext cx="2109720" cy="2109720"/>
            </a:xfrm>
            <a:custGeom>
              <a:avLst/>
              <a:gdLst/>
              <a:ahLst/>
              <a:cxnLst/>
              <a:rect r="r" b="b" t="t" l="l"/>
              <a:pathLst>
                <a:path h="2109720" w="2109720">
                  <a:moveTo>
                    <a:pt x="0" y="0"/>
                  </a:moveTo>
                  <a:lnTo>
                    <a:pt x="2109720" y="0"/>
                  </a:lnTo>
                  <a:lnTo>
                    <a:pt x="2109720" y="2109720"/>
                  </a:lnTo>
                  <a:lnTo>
                    <a:pt x="0" y="210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1" id="41"/>
            <p:cNvSpPr/>
            <p:nvPr/>
          </p:nvSpPr>
          <p:spPr>
            <a:xfrm flipH="true">
              <a:off x="1231393" y="1990807"/>
              <a:ext cx="784178" cy="1270192"/>
            </a:xfrm>
            <a:prstGeom prst="line">
              <a:avLst/>
            </a:prstGeom>
            <a:ln cap="flat" w="50800">
              <a:solidFill>
                <a:srgbClr val="000000"/>
              </a:solidFill>
              <a:prstDash val="solid"/>
              <a:headEnd type="none" len="sm" w="sm"/>
              <a:tailEnd type="arrow" len="sm" w="med"/>
            </a:ln>
          </p:spPr>
        </p:sp>
        <p:sp>
          <p:nvSpPr>
            <p:cNvPr name="AutoShape 42" id="42"/>
            <p:cNvSpPr/>
            <p:nvPr/>
          </p:nvSpPr>
          <p:spPr>
            <a:xfrm>
              <a:off x="2908778" y="1990807"/>
              <a:ext cx="1006355" cy="1270192"/>
            </a:xfrm>
            <a:prstGeom prst="line">
              <a:avLst/>
            </a:prstGeom>
            <a:ln cap="flat" w="50800">
              <a:solidFill>
                <a:srgbClr val="000000"/>
              </a:solidFill>
              <a:prstDash val="solid"/>
              <a:headEnd type="none" len="sm" w="sm"/>
              <a:tailEnd type="arrow" len="sm" w="med"/>
            </a:ln>
          </p:spPr>
        </p:sp>
        <p:sp>
          <p:nvSpPr>
            <p:cNvPr name="TextBox 43" id="43"/>
            <p:cNvSpPr txBox="true"/>
            <p:nvPr/>
          </p:nvSpPr>
          <p:spPr>
            <a:xfrm rot="0">
              <a:off x="1842095" y="369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44" id="44"/>
            <p:cNvSpPr txBox="true"/>
            <p:nvPr/>
          </p:nvSpPr>
          <p:spPr>
            <a:xfrm rot="0">
              <a:off x="444978"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45" id="45"/>
            <p:cNvSpPr txBox="true"/>
            <p:nvPr/>
          </p:nvSpPr>
          <p:spPr>
            <a:xfrm rot="0">
              <a:off x="3314005" y="3630349"/>
              <a:ext cx="1219763" cy="1190046"/>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grpSp>
      <p:sp>
        <p:nvSpPr>
          <p:cNvPr name="Freeform 46" id="46"/>
          <p:cNvSpPr/>
          <p:nvPr/>
        </p:nvSpPr>
        <p:spPr>
          <a:xfrm flipH="false" flipV="false" rot="0">
            <a:off x="3965050" y="2836233"/>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7" id="47"/>
          <p:cNvSpPr/>
          <p:nvPr/>
        </p:nvSpPr>
        <p:spPr>
          <a:xfrm>
            <a:off x="5213606" y="4248444"/>
            <a:ext cx="1932229" cy="981817"/>
          </a:xfrm>
          <a:prstGeom prst="line">
            <a:avLst/>
          </a:prstGeom>
          <a:ln cap="flat" w="38100">
            <a:solidFill>
              <a:srgbClr val="000000"/>
            </a:solidFill>
            <a:prstDash val="solid"/>
            <a:headEnd type="none" len="sm" w="sm"/>
            <a:tailEnd type="arrow" len="sm" w="med"/>
          </a:ln>
        </p:spPr>
      </p:sp>
      <p:sp>
        <p:nvSpPr>
          <p:cNvPr name="AutoShape 48" id="48"/>
          <p:cNvSpPr/>
          <p:nvPr/>
        </p:nvSpPr>
        <p:spPr>
          <a:xfrm flipH="true">
            <a:off x="2837315" y="4248444"/>
            <a:ext cx="1461468" cy="981817"/>
          </a:xfrm>
          <a:prstGeom prst="line">
            <a:avLst/>
          </a:prstGeom>
          <a:ln cap="flat" w="38100">
            <a:solidFill>
              <a:srgbClr val="000000"/>
            </a:solidFill>
            <a:prstDash val="solid"/>
            <a:headEnd type="none" len="sm" w="sm"/>
            <a:tailEnd type="arrow" len="sm" w="med"/>
          </a:ln>
        </p:spPr>
      </p:sp>
      <p:sp>
        <p:nvSpPr>
          <p:cNvPr name="AutoShape 49" id="49"/>
          <p:cNvSpPr/>
          <p:nvPr/>
        </p:nvSpPr>
        <p:spPr>
          <a:xfrm flipH="true">
            <a:off x="11270694" y="4248444"/>
            <a:ext cx="1579112" cy="913029"/>
          </a:xfrm>
          <a:prstGeom prst="line">
            <a:avLst/>
          </a:prstGeom>
          <a:ln cap="flat" w="38100">
            <a:solidFill>
              <a:srgbClr val="000000"/>
            </a:solidFill>
            <a:prstDash val="solid"/>
            <a:headEnd type="none" len="sm" w="sm"/>
            <a:tailEnd type="arrow" len="sm" w="med"/>
          </a:ln>
        </p:spPr>
      </p:sp>
      <p:sp>
        <p:nvSpPr>
          <p:cNvPr name="TextBox 50" id="50"/>
          <p:cNvSpPr txBox="true"/>
          <p:nvPr/>
        </p:nvSpPr>
        <p:spPr>
          <a:xfrm rot="0">
            <a:off x="4298784" y="3068001"/>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51" id="51"/>
          <p:cNvSpPr txBox="true"/>
          <p:nvPr/>
        </p:nvSpPr>
        <p:spPr>
          <a:xfrm rot="0">
            <a:off x="12805558" y="3068001"/>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1</a:t>
            </a:r>
          </a:p>
        </p:txBody>
      </p:sp>
      <p:sp>
        <p:nvSpPr>
          <p:cNvPr name="TextBox 52" id="52"/>
          <p:cNvSpPr txBox="true"/>
          <p:nvPr/>
        </p:nvSpPr>
        <p:spPr>
          <a:xfrm rot="0">
            <a:off x="8693207" y="928477"/>
            <a:ext cx="914822" cy="937778"/>
          </a:xfrm>
          <a:prstGeom prst="rect">
            <a:avLst/>
          </a:prstGeom>
        </p:spPr>
        <p:txBody>
          <a:bodyPr anchor="t" rtlCol="false" tIns="0" lIns="0" bIns="0" rIns="0">
            <a:spAutoFit/>
          </a:bodyPr>
          <a:lstStyle/>
          <a:p>
            <a:pPr algn="ctr">
              <a:lnSpc>
                <a:spcPts val="7945"/>
              </a:lnSpc>
              <a:spcBef>
                <a:spcPct val="0"/>
              </a:spcBef>
            </a:pPr>
            <a:r>
              <a:rPr lang="en-US" sz="4965">
                <a:solidFill>
                  <a:srgbClr val="000000"/>
                </a:solidFill>
                <a:latin typeface="Poppins Medium"/>
              </a:rPr>
              <a:t>0</a:t>
            </a:r>
          </a:p>
        </p:txBody>
      </p:sp>
      <p:sp>
        <p:nvSpPr>
          <p:cNvPr name="TextBox 53" id="53"/>
          <p:cNvSpPr txBox="true"/>
          <p:nvPr/>
        </p:nvSpPr>
        <p:spPr>
          <a:xfrm rot="0">
            <a:off x="8038292" y="9363075"/>
            <a:ext cx="629126"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m1</a:t>
            </a:r>
          </a:p>
        </p:txBody>
      </p:sp>
      <p:sp>
        <p:nvSpPr>
          <p:cNvPr name="TextBox 54" id="54"/>
          <p:cNvSpPr txBox="true"/>
          <p:nvPr/>
        </p:nvSpPr>
        <p:spPr>
          <a:xfrm rot="0">
            <a:off x="14156446" y="9363075"/>
            <a:ext cx="739616"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m3</a:t>
            </a:r>
          </a:p>
        </p:txBody>
      </p:sp>
      <p:sp>
        <p:nvSpPr>
          <p:cNvPr name="TextBox 55" id="55"/>
          <p:cNvSpPr txBox="true"/>
          <p:nvPr/>
        </p:nvSpPr>
        <p:spPr>
          <a:xfrm rot="0">
            <a:off x="12105886" y="9363075"/>
            <a:ext cx="731877"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m2</a:t>
            </a:r>
          </a:p>
        </p:txBody>
      </p:sp>
      <p:sp>
        <p:nvSpPr>
          <p:cNvPr name="TextBox 56" id="56"/>
          <p:cNvSpPr txBox="true"/>
          <p:nvPr/>
        </p:nvSpPr>
        <p:spPr>
          <a:xfrm rot="0">
            <a:off x="10047073"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0</a:t>
            </a:r>
          </a:p>
        </p:txBody>
      </p:sp>
      <p:sp>
        <p:nvSpPr>
          <p:cNvPr name="TextBox 57" id="57"/>
          <p:cNvSpPr txBox="true"/>
          <p:nvPr/>
        </p:nvSpPr>
        <p:spPr>
          <a:xfrm rot="0">
            <a:off x="1542902" y="9363075"/>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0</a:t>
            </a:r>
          </a:p>
        </p:txBody>
      </p:sp>
      <p:sp>
        <p:nvSpPr>
          <p:cNvPr name="TextBox 58" id="58"/>
          <p:cNvSpPr txBox="true"/>
          <p:nvPr/>
        </p:nvSpPr>
        <p:spPr>
          <a:xfrm rot="0">
            <a:off x="3819853"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0</a:t>
            </a:r>
          </a:p>
        </p:txBody>
      </p:sp>
      <p:sp>
        <p:nvSpPr>
          <p:cNvPr name="TextBox 59" id="59"/>
          <p:cNvSpPr txBox="true"/>
          <p:nvPr/>
        </p:nvSpPr>
        <p:spPr>
          <a:xfrm rot="0">
            <a:off x="5930707" y="9396500"/>
            <a:ext cx="290393"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0</a:t>
            </a:r>
          </a:p>
        </p:txBody>
      </p:sp>
      <p:sp>
        <p:nvSpPr>
          <p:cNvPr name="TextBox 60" id="60"/>
          <p:cNvSpPr txBox="true"/>
          <p:nvPr/>
        </p:nvSpPr>
        <p:spPr>
          <a:xfrm rot="0">
            <a:off x="16421432" y="9363075"/>
            <a:ext cx="763548" cy="685626"/>
          </a:xfrm>
          <a:prstGeom prst="rect">
            <a:avLst/>
          </a:prstGeom>
        </p:spPr>
        <p:txBody>
          <a:bodyPr anchor="t" rtlCol="false" tIns="0" lIns="0" bIns="0" rIns="0">
            <a:spAutoFit/>
          </a:bodyPr>
          <a:lstStyle/>
          <a:p>
            <a:pPr algn="ctr">
              <a:lnSpc>
                <a:spcPts val="5705"/>
              </a:lnSpc>
              <a:spcBef>
                <a:spcPct val="0"/>
              </a:spcBef>
            </a:pPr>
            <a:r>
              <a:rPr lang="en-US" sz="3565">
                <a:solidFill>
                  <a:srgbClr val="000000"/>
                </a:solidFill>
                <a:latin typeface="Poppins Medium"/>
              </a:rPr>
              <a:t>m4</a:t>
            </a:r>
          </a:p>
        </p:txBody>
      </p:sp>
      <p:sp>
        <p:nvSpPr>
          <p:cNvPr name="TextBox 61" id="61"/>
          <p:cNvSpPr txBox="true"/>
          <p:nvPr/>
        </p:nvSpPr>
        <p:spPr>
          <a:xfrm rot="0">
            <a:off x="821322" y="5074790"/>
            <a:ext cx="1110020"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[0  0]</a:t>
            </a:r>
          </a:p>
        </p:txBody>
      </p:sp>
      <p:sp>
        <p:nvSpPr>
          <p:cNvPr name="TextBox 62" id="62"/>
          <p:cNvSpPr txBox="true"/>
          <p:nvPr/>
        </p:nvSpPr>
        <p:spPr>
          <a:xfrm rot="0">
            <a:off x="8468305" y="5047173"/>
            <a:ext cx="1869162"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[m2  m2]</a:t>
            </a:r>
          </a:p>
        </p:txBody>
      </p:sp>
      <p:sp>
        <p:nvSpPr>
          <p:cNvPr name="TextBox 63" id="63"/>
          <p:cNvSpPr txBox="true"/>
          <p:nvPr/>
        </p:nvSpPr>
        <p:spPr>
          <a:xfrm rot="0">
            <a:off x="15450621" y="4565825"/>
            <a:ext cx="2837379"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[m3+m4  m4]</a:t>
            </a:r>
          </a:p>
        </p:txBody>
      </p:sp>
      <p:sp>
        <p:nvSpPr>
          <p:cNvPr name="TextBox 64" id="64"/>
          <p:cNvSpPr txBox="true"/>
          <p:nvPr/>
        </p:nvSpPr>
        <p:spPr>
          <a:xfrm rot="0">
            <a:off x="4619716" y="5047173"/>
            <a:ext cx="1692473"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[m1  m1]</a:t>
            </a:r>
          </a:p>
        </p:txBody>
      </p:sp>
      <p:sp>
        <p:nvSpPr>
          <p:cNvPr name="TextBox 65" id="65"/>
          <p:cNvSpPr txBox="true"/>
          <p:nvPr/>
        </p:nvSpPr>
        <p:spPr>
          <a:xfrm rot="0">
            <a:off x="1028700" y="2318877"/>
            <a:ext cx="3241238" cy="577675"/>
          </a:xfrm>
          <a:prstGeom prst="rect">
            <a:avLst/>
          </a:prstGeom>
        </p:spPr>
        <p:txBody>
          <a:bodyPr anchor="t" rtlCol="false" tIns="0" lIns="0" bIns="0" rIns="0">
            <a:spAutoFit/>
          </a:bodyPr>
          <a:lstStyle/>
          <a:p>
            <a:pPr algn="ctr">
              <a:lnSpc>
                <a:spcPts val="4905"/>
              </a:lnSpc>
              <a:spcBef>
                <a:spcPct val="0"/>
              </a:spcBef>
            </a:pPr>
            <a:r>
              <a:rPr lang="en-US" sz="3065">
                <a:solidFill>
                  <a:srgbClr val="000000"/>
                </a:solidFill>
                <a:latin typeface="Poppins Medium"/>
              </a:rPr>
              <a:t>[m1  m1  m1  m1]</a:t>
            </a:r>
          </a:p>
        </p:txBody>
      </p:sp>
      <p:sp>
        <p:nvSpPr>
          <p:cNvPr name="AutoShape 66" id="66"/>
          <p:cNvSpPr/>
          <p:nvPr/>
        </p:nvSpPr>
        <p:spPr>
          <a:xfrm flipV="true">
            <a:off x="2853485" y="4123066"/>
            <a:ext cx="748525" cy="504223"/>
          </a:xfrm>
          <a:prstGeom prst="line">
            <a:avLst/>
          </a:prstGeom>
          <a:ln cap="flat" w="38100">
            <a:solidFill>
              <a:srgbClr val="FF3131"/>
            </a:solidFill>
            <a:prstDash val="solid"/>
            <a:headEnd type="none" len="sm" w="sm"/>
            <a:tailEnd type="arrow" len="sm" w="med"/>
          </a:ln>
        </p:spPr>
      </p:sp>
      <p:sp>
        <p:nvSpPr>
          <p:cNvPr name="AutoShape 67" id="67"/>
          <p:cNvSpPr/>
          <p:nvPr/>
        </p:nvSpPr>
        <p:spPr>
          <a:xfrm flipV="true">
            <a:off x="11346718" y="4123066"/>
            <a:ext cx="759168" cy="402737"/>
          </a:xfrm>
          <a:prstGeom prst="line">
            <a:avLst/>
          </a:prstGeom>
          <a:ln cap="flat" w="38100">
            <a:solidFill>
              <a:srgbClr val="FF3131"/>
            </a:solidFill>
            <a:prstDash val="solid"/>
            <a:headEnd type="none" len="sm" w="sm"/>
            <a:tailEnd type="arrow" len="sm" w="med"/>
          </a:ln>
        </p:spPr>
      </p:sp>
      <p:sp>
        <p:nvSpPr>
          <p:cNvPr name="AutoShape 68" id="68"/>
          <p:cNvSpPr/>
          <p:nvPr/>
        </p:nvSpPr>
        <p:spPr>
          <a:xfrm flipH="true" flipV="true">
            <a:off x="14358705" y="4123066"/>
            <a:ext cx="850984" cy="402737"/>
          </a:xfrm>
          <a:prstGeom prst="line">
            <a:avLst/>
          </a:prstGeom>
          <a:ln cap="flat" w="38100">
            <a:solidFill>
              <a:srgbClr val="FF3131"/>
            </a:solidFill>
            <a:prstDash val="solid"/>
            <a:headEnd type="none" len="sm" w="sm"/>
            <a:tailEnd type="arrow" len="sm" w="med"/>
          </a:ln>
        </p:spPr>
      </p:sp>
      <p:sp>
        <p:nvSpPr>
          <p:cNvPr name="AutoShape 69" id="69"/>
          <p:cNvSpPr/>
          <p:nvPr/>
        </p:nvSpPr>
        <p:spPr>
          <a:xfrm flipH="true" flipV="true">
            <a:off x="6085443" y="4122376"/>
            <a:ext cx="844288" cy="488424"/>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AutoShape 4" id="4"/>
          <p:cNvSpPr/>
          <p:nvPr/>
        </p:nvSpPr>
        <p:spPr>
          <a:xfrm>
            <a:off x="9487502" y="2257622"/>
            <a:ext cx="3265515" cy="1003044"/>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11989858" y="3260665"/>
            <a:ext cx="1526319" cy="1526319"/>
          </a:xfrm>
          <a:custGeom>
            <a:avLst/>
            <a:gdLst/>
            <a:ahLst/>
            <a:cxnLst/>
            <a:rect r="r" b="b" t="t" l="l"/>
            <a:pathLst>
              <a:path h="1526319" w="1526319">
                <a:moveTo>
                  <a:pt x="0" y="0"/>
                </a:moveTo>
                <a:lnTo>
                  <a:pt x="1526319" y="0"/>
                </a:lnTo>
                <a:lnTo>
                  <a:pt x="1526319" y="1526320"/>
                </a:lnTo>
                <a:lnTo>
                  <a:pt x="0" y="1526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a:off x="4547153" y="2257622"/>
            <a:ext cx="3537824" cy="1039796"/>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8016589" y="1233575"/>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13166278" y="4659674"/>
            <a:ext cx="1797821" cy="907373"/>
          </a:xfrm>
          <a:prstGeom prst="line">
            <a:avLst/>
          </a:prstGeom>
          <a:ln cap="flat" w="38100">
            <a:solidFill>
              <a:srgbClr val="000000"/>
            </a:solidFill>
            <a:prstDash val="solid"/>
            <a:headEnd type="none" len="sm" w="sm"/>
            <a:tailEnd type="arrow" len="sm" w="med"/>
          </a:ln>
        </p:spPr>
      </p:sp>
      <p:sp>
        <p:nvSpPr>
          <p:cNvPr name="Freeform 9" id="9"/>
          <p:cNvSpPr/>
          <p:nvPr/>
        </p:nvSpPr>
        <p:spPr>
          <a:xfrm flipH="false" flipV="false" rot="0">
            <a:off x="10044166" y="5540406"/>
            <a:ext cx="1526319" cy="1526319"/>
          </a:xfrm>
          <a:custGeom>
            <a:avLst/>
            <a:gdLst/>
            <a:ahLst/>
            <a:cxnLst/>
            <a:rect r="r" b="b" t="t" l="l"/>
            <a:pathLst>
              <a:path h="1526319" w="1526319">
                <a:moveTo>
                  <a:pt x="0" y="0"/>
                </a:moveTo>
                <a:lnTo>
                  <a:pt x="1526320" y="0"/>
                </a:lnTo>
                <a:lnTo>
                  <a:pt x="1526320" y="1526320"/>
                </a:lnTo>
                <a:lnTo>
                  <a:pt x="0" y="1526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033394" y="7899642"/>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102716" y="7899642"/>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a:off x="9924270" y="6980696"/>
            <a:ext cx="567329" cy="918946"/>
          </a:xfrm>
          <a:prstGeom prst="line">
            <a:avLst/>
          </a:prstGeom>
          <a:ln cap="flat" w="38100">
            <a:solidFill>
              <a:srgbClr val="000000"/>
            </a:solidFill>
            <a:prstDash val="solid"/>
            <a:headEnd type="none" len="sm" w="sm"/>
            <a:tailEnd type="arrow" len="sm" w="med"/>
          </a:ln>
        </p:spPr>
      </p:sp>
      <p:sp>
        <p:nvSpPr>
          <p:cNvPr name="AutoShape 13" id="13"/>
          <p:cNvSpPr/>
          <p:nvPr/>
        </p:nvSpPr>
        <p:spPr>
          <a:xfrm>
            <a:off x="11137808" y="6980696"/>
            <a:ext cx="728068" cy="918946"/>
          </a:xfrm>
          <a:prstGeom prst="line">
            <a:avLst/>
          </a:prstGeom>
          <a:ln cap="flat" w="38100">
            <a:solidFill>
              <a:srgbClr val="000000"/>
            </a:solidFill>
            <a:prstDash val="solid"/>
            <a:headEnd type="none" len="sm" w="sm"/>
            <a:tailEnd type="arrow" len="sm" w="med"/>
          </a:ln>
        </p:spPr>
      </p:sp>
      <p:sp>
        <p:nvSpPr>
          <p:cNvPr name="TextBox 14" id="14"/>
          <p:cNvSpPr txBox="true"/>
          <p:nvPr/>
        </p:nvSpPr>
        <p:spPr>
          <a:xfrm rot="0">
            <a:off x="10366095" y="575757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2</a:t>
            </a:r>
          </a:p>
        </p:txBody>
      </p:sp>
      <p:sp>
        <p:nvSpPr>
          <p:cNvPr name="TextBox 15" id="15"/>
          <p:cNvSpPr txBox="true"/>
          <p:nvPr/>
        </p:nvSpPr>
        <p:spPr>
          <a:xfrm rot="0">
            <a:off x="9355322" y="8116810"/>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4</a:t>
            </a:r>
          </a:p>
        </p:txBody>
      </p:sp>
      <p:sp>
        <p:nvSpPr>
          <p:cNvPr name="TextBox 16" id="16"/>
          <p:cNvSpPr txBox="true"/>
          <p:nvPr/>
        </p:nvSpPr>
        <p:spPr>
          <a:xfrm rot="0">
            <a:off x="11430978" y="8116810"/>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5</a:t>
            </a:r>
          </a:p>
        </p:txBody>
      </p:sp>
      <p:sp>
        <p:nvSpPr>
          <p:cNvPr name="Freeform 17" id="17"/>
          <p:cNvSpPr/>
          <p:nvPr/>
        </p:nvSpPr>
        <p:spPr>
          <a:xfrm flipH="false" flipV="false" rot="0">
            <a:off x="14177050" y="5567047"/>
            <a:ext cx="1526319" cy="1526319"/>
          </a:xfrm>
          <a:custGeom>
            <a:avLst/>
            <a:gdLst/>
            <a:ahLst/>
            <a:cxnLst/>
            <a:rect r="r" b="b" t="t" l="l"/>
            <a:pathLst>
              <a:path h="1526319" w="1526319">
                <a:moveTo>
                  <a:pt x="0" y="0"/>
                </a:moveTo>
                <a:lnTo>
                  <a:pt x="1526320" y="0"/>
                </a:lnTo>
                <a:lnTo>
                  <a:pt x="1526320"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166278" y="7926282"/>
            <a:ext cx="1526319" cy="1526319"/>
          </a:xfrm>
          <a:custGeom>
            <a:avLst/>
            <a:gdLst/>
            <a:ahLst/>
            <a:cxnLst/>
            <a:rect r="r" b="b" t="t" l="l"/>
            <a:pathLst>
              <a:path h="1526319" w="1526319">
                <a:moveTo>
                  <a:pt x="0" y="0"/>
                </a:moveTo>
                <a:lnTo>
                  <a:pt x="1526319" y="0"/>
                </a:lnTo>
                <a:lnTo>
                  <a:pt x="1526319" y="1526320"/>
                </a:lnTo>
                <a:lnTo>
                  <a:pt x="0" y="1526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5235600" y="7926282"/>
            <a:ext cx="1526319" cy="1526319"/>
          </a:xfrm>
          <a:custGeom>
            <a:avLst/>
            <a:gdLst/>
            <a:ahLst/>
            <a:cxnLst/>
            <a:rect r="r" b="b" t="t" l="l"/>
            <a:pathLst>
              <a:path h="1526319" w="1526319">
                <a:moveTo>
                  <a:pt x="0" y="0"/>
                </a:moveTo>
                <a:lnTo>
                  <a:pt x="1526319" y="0"/>
                </a:lnTo>
                <a:lnTo>
                  <a:pt x="1526319" y="1526320"/>
                </a:lnTo>
                <a:lnTo>
                  <a:pt x="0" y="1526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flipH="true">
            <a:off x="14057154" y="7007336"/>
            <a:ext cx="567329" cy="918946"/>
          </a:xfrm>
          <a:prstGeom prst="line">
            <a:avLst/>
          </a:prstGeom>
          <a:ln cap="flat" w="38100">
            <a:solidFill>
              <a:srgbClr val="000000"/>
            </a:solidFill>
            <a:prstDash val="solid"/>
            <a:headEnd type="none" len="sm" w="sm"/>
            <a:tailEnd type="arrow" len="sm" w="med"/>
          </a:ln>
        </p:spPr>
      </p:sp>
      <p:sp>
        <p:nvSpPr>
          <p:cNvPr name="AutoShape 21" id="21"/>
          <p:cNvSpPr/>
          <p:nvPr/>
        </p:nvSpPr>
        <p:spPr>
          <a:xfrm>
            <a:off x="15270692" y="7007336"/>
            <a:ext cx="728068" cy="918946"/>
          </a:xfrm>
          <a:prstGeom prst="line">
            <a:avLst/>
          </a:prstGeom>
          <a:ln cap="flat" w="38100">
            <a:solidFill>
              <a:srgbClr val="000000"/>
            </a:solidFill>
            <a:prstDash val="solid"/>
            <a:headEnd type="none" len="sm" w="sm"/>
            <a:tailEnd type="arrow" len="sm" w="med"/>
          </a:ln>
        </p:spPr>
      </p:sp>
      <p:sp>
        <p:nvSpPr>
          <p:cNvPr name="TextBox 22" id="22"/>
          <p:cNvSpPr txBox="true"/>
          <p:nvPr/>
        </p:nvSpPr>
        <p:spPr>
          <a:xfrm rot="0">
            <a:off x="14498979" y="578421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3</a:t>
            </a:r>
          </a:p>
        </p:txBody>
      </p:sp>
      <p:sp>
        <p:nvSpPr>
          <p:cNvPr name="TextBox 23" id="23"/>
          <p:cNvSpPr txBox="true"/>
          <p:nvPr/>
        </p:nvSpPr>
        <p:spPr>
          <a:xfrm rot="0">
            <a:off x="13488206" y="8143451"/>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6</a:t>
            </a:r>
          </a:p>
        </p:txBody>
      </p:sp>
      <p:sp>
        <p:nvSpPr>
          <p:cNvPr name="TextBox 24" id="24"/>
          <p:cNvSpPr txBox="true"/>
          <p:nvPr/>
        </p:nvSpPr>
        <p:spPr>
          <a:xfrm rot="0">
            <a:off x="15563862" y="8143451"/>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7</a:t>
            </a:r>
          </a:p>
        </p:txBody>
      </p:sp>
      <p:sp>
        <p:nvSpPr>
          <p:cNvPr name="Freeform 25" id="25"/>
          <p:cNvSpPr/>
          <p:nvPr/>
        </p:nvSpPr>
        <p:spPr>
          <a:xfrm flipH="false" flipV="false" rot="0">
            <a:off x="6065216" y="5606761"/>
            <a:ext cx="1526319" cy="1526319"/>
          </a:xfrm>
          <a:custGeom>
            <a:avLst/>
            <a:gdLst/>
            <a:ahLst/>
            <a:cxnLst/>
            <a:rect r="r" b="b" t="t" l="l"/>
            <a:pathLst>
              <a:path h="1526319" w="1526319">
                <a:moveTo>
                  <a:pt x="0" y="0"/>
                </a:moveTo>
                <a:lnTo>
                  <a:pt x="1526320" y="0"/>
                </a:lnTo>
                <a:lnTo>
                  <a:pt x="1526320"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5054444" y="7965997"/>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7123766" y="7965997"/>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8" id="28"/>
          <p:cNvSpPr/>
          <p:nvPr/>
        </p:nvSpPr>
        <p:spPr>
          <a:xfrm flipH="true">
            <a:off x="5945320" y="7047051"/>
            <a:ext cx="567329" cy="918946"/>
          </a:xfrm>
          <a:prstGeom prst="line">
            <a:avLst/>
          </a:prstGeom>
          <a:ln cap="flat" w="38100">
            <a:solidFill>
              <a:srgbClr val="000000"/>
            </a:solidFill>
            <a:prstDash val="solid"/>
            <a:headEnd type="none" len="sm" w="sm"/>
            <a:tailEnd type="arrow" len="sm" w="med"/>
          </a:ln>
        </p:spPr>
      </p:sp>
      <p:sp>
        <p:nvSpPr>
          <p:cNvPr name="AutoShape 29" id="29"/>
          <p:cNvSpPr/>
          <p:nvPr/>
        </p:nvSpPr>
        <p:spPr>
          <a:xfrm>
            <a:off x="7158858" y="7047051"/>
            <a:ext cx="728068" cy="918946"/>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6387145" y="5823929"/>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1</a:t>
            </a:r>
          </a:p>
        </p:txBody>
      </p:sp>
      <p:sp>
        <p:nvSpPr>
          <p:cNvPr name="TextBox 31" id="31"/>
          <p:cNvSpPr txBox="true"/>
          <p:nvPr/>
        </p:nvSpPr>
        <p:spPr>
          <a:xfrm rot="0">
            <a:off x="5376372" y="818316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2</a:t>
            </a:r>
          </a:p>
        </p:txBody>
      </p:sp>
      <p:sp>
        <p:nvSpPr>
          <p:cNvPr name="TextBox 32" id="32"/>
          <p:cNvSpPr txBox="true"/>
          <p:nvPr/>
        </p:nvSpPr>
        <p:spPr>
          <a:xfrm rot="0">
            <a:off x="7452028" y="818316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3</a:t>
            </a:r>
          </a:p>
        </p:txBody>
      </p:sp>
      <p:sp>
        <p:nvSpPr>
          <p:cNvPr name="Freeform 33" id="33"/>
          <p:cNvSpPr/>
          <p:nvPr/>
        </p:nvSpPr>
        <p:spPr>
          <a:xfrm flipH="false" flipV="false" rot="0">
            <a:off x="1909102" y="5606761"/>
            <a:ext cx="1526319" cy="1526319"/>
          </a:xfrm>
          <a:custGeom>
            <a:avLst/>
            <a:gdLst/>
            <a:ahLst/>
            <a:cxnLst/>
            <a:rect r="r" b="b" t="t" l="l"/>
            <a:pathLst>
              <a:path h="1526319" w="1526319">
                <a:moveTo>
                  <a:pt x="0" y="0"/>
                </a:moveTo>
                <a:lnTo>
                  <a:pt x="1526320" y="0"/>
                </a:lnTo>
                <a:lnTo>
                  <a:pt x="1526320"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898330" y="7965997"/>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2967652" y="7965997"/>
            <a:ext cx="1526319" cy="1526319"/>
          </a:xfrm>
          <a:custGeom>
            <a:avLst/>
            <a:gdLst/>
            <a:ahLst/>
            <a:cxnLst/>
            <a:rect r="r" b="b" t="t" l="l"/>
            <a:pathLst>
              <a:path h="1526319" w="1526319">
                <a:moveTo>
                  <a:pt x="0" y="0"/>
                </a:moveTo>
                <a:lnTo>
                  <a:pt x="1526319" y="0"/>
                </a:lnTo>
                <a:lnTo>
                  <a:pt x="1526319" y="1526319"/>
                </a:lnTo>
                <a:lnTo>
                  <a:pt x="0" y="1526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6" id="36"/>
          <p:cNvSpPr/>
          <p:nvPr/>
        </p:nvSpPr>
        <p:spPr>
          <a:xfrm flipH="true">
            <a:off x="1789206" y="7047051"/>
            <a:ext cx="567329" cy="918946"/>
          </a:xfrm>
          <a:prstGeom prst="line">
            <a:avLst/>
          </a:prstGeom>
          <a:ln cap="flat" w="38100">
            <a:solidFill>
              <a:srgbClr val="000000"/>
            </a:solidFill>
            <a:prstDash val="solid"/>
            <a:headEnd type="none" len="sm" w="sm"/>
            <a:tailEnd type="arrow" len="sm" w="med"/>
          </a:ln>
        </p:spPr>
      </p:sp>
      <p:sp>
        <p:nvSpPr>
          <p:cNvPr name="AutoShape 37" id="37"/>
          <p:cNvSpPr/>
          <p:nvPr/>
        </p:nvSpPr>
        <p:spPr>
          <a:xfrm>
            <a:off x="3002744" y="7047051"/>
            <a:ext cx="728068" cy="918946"/>
          </a:xfrm>
          <a:prstGeom prst="line">
            <a:avLst/>
          </a:prstGeom>
          <a:ln cap="flat" w="38100">
            <a:solidFill>
              <a:srgbClr val="000000"/>
            </a:solidFill>
            <a:prstDash val="solid"/>
            <a:headEnd type="none" len="sm" w="sm"/>
            <a:tailEnd type="arrow" len="sm" w="med"/>
          </a:ln>
        </p:spPr>
      </p:sp>
      <p:sp>
        <p:nvSpPr>
          <p:cNvPr name="TextBox 38" id="38"/>
          <p:cNvSpPr txBox="true"/>
          <p:nvPr/>
        </p:nvSpPr>
        <p:spPr>
          <a:xfrm rot="0">
            <a:off x="2231031" y="5823929"/>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0</a:t>
            </a:r>
          </a:p>
        </p:txBody>
      </p:sp>
      <p:sp>
        <p:nvSpPr>
          <p:cNvPr name="TextBox 39" id="39"/>
          <p:cNvSpPr txBox="true"/>
          <p:nvPr/>
        </p:nvSpPr>
        <p:spPr>
          <a:xfrm rot="0">
            <a:off x="1220258" y="818316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0</a:t>
            </a:r>
          </a:p>
        </p:txBody>
      </p:sp>
      <p:sp>
        <p:nvSpPr>
          <p:cNvPr name="TextBox 40" id="40"/>
          <p:cNvSpPr txBox="true"/>
          <p:nvPr/>
        </p:nvSpPr>
        <p:spPr>
          <a:xfrm rot="0">
            <a:off x="3295914" y="8183165"/>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1</a:t>
            </a:r>
          </a:p>
        </p:txBody>
      </p:sp>
      <p:sp>
        <p:nvSpPr>
          <p:cNvPr name="Freeform 41" id="41"/>
          <p:cNvSpPr/>
          <p:nvPr/>
        </p:nvSpPr>
        <p:spPr>
          <a:xfrm flipH="false" flipV="false" rot="0">
            <a:off x="3783994" y="3297417"/>
            <a:ext cx="1526319" cy="1526319"/>
          </a:xfrm>
          <a:custGeom>
            <a:avLst/>
            <a:gdLst/>
            <a:ahLst/>
            <a:cxnLst/>
            <a:rect r="r" b="b" t="t" l="l"/>
            <a:pathLst>
              <a:path h="1526319" w="1526319">
                <a:moveTo>
                  <a:pt x="0" y="0"/>
                </a:moveTo>
                <a:lnTo>
                  <a:pt x="1526319" y="0"/>
                </a:lnTo>
                <a:lnTo>
                  <a:pt x="1526319" y="1526320"/>
                </a:lnTo>
                <a:lnTo>
                  <a:pt x="0" y="1526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2" id="42"/>
          <p:cNvSpPr/>
          <p:nvPr/>
        </p:nvSpPr>
        <p:spPr>
          <a:xfrm>
            <a:off x="4988385" y="4659674"/>
            <a:ext cx="1863880" cy="947087"/>
          </a:xfrm>
          <a:prstGeom prst="line">
            <a:avLst/>
          </a:prstGeom>
          <a:ln cap="flat" w="38100">
            <a:solidFill>
              <a:srgbClr val="000000"/>
            </a:solidFill>
            <a:prstDash val="solid"/>
            <a:headEnd type="none" len="sm" w="sm"/>
            <a:tailEnd type="arrow" len="sm" w="med"/>
          </a:ln>
        </p:spPr>
      </p:sp>
      <p:sp>
        <p:nvSpPr>
          <p:cNvPr name="AutoShape 43" id="43"/>
          <p:cNvSpPr/>
          <p:nvPr/>
        </p:nvSpPr>
        <p:spPr>
          <a:xfrm flipH="true">
            <a:off x="2696151" y="4659674"/>
            <a:ext cx="1409772" cy="947087"/>
          </a:xfrm>
          <a:prstGeom prst="line">
            <a:avLst/>
          </a:prstGeom>
          <a:ln cap="flat" w="38100">
            <a:solidFill>
              <a:srgbClr val="000000"/>
            </a:solidFill>
            <a:prstDash val="solid"/>
            <a:headEnd type="none" len="sm" w="sm"/>
            <a:tailEnd type="arrow" len="sm" w="med"/>
          </a:ln>
        </p:spPr>
      </p:sp>
      <p:sp>
        <p:nvSpPr>
          <p:cNvPr name="AutoShape 44" id="44"/>
          <p:cNvSpPr/>
          <p:nvPr/>
        </p:nvSpPr>
        <p:spPr>
          <a:xfrm flipH="true">
            <a:off x="10831215" y="4659674"/>
            <a:ext cx="1523254" cy="880733"/>
          </a:xfrm>
          <a:prstGeom prst="line">
            <a:avLst/>
          </a:prstGeom>
          <a:ln cap="flat" w="38100">
            <a:solidFill>
              <a:srgbClr val="000000"/>
            </a:solidFill>
            <a:prstDash val="solid"/>
            <a:headEnd type="none" len="sm" w="sm"/>
            <a:tailEnd type="arrow" len="sm" w="med"/>
          </a:ln>
        </p:spPr>
      </p:sp>
      <p:sp>
        <p:nvSpPr>
          <p:cNvPr name="TextBox 45" id="45"/>
          <p:cNvSpPr txBox="true"/>
          <p:nvPr/>
        </p:nvSpPr>
        <p:spPr>
          <a:xfrm rot="0">
            <a:off x="4105922" y="3514586"/>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0</a:t>
            </a:r>
          </a:p>
        </p:txBody>
      </p:sp>
      <p:sp>
        <p:nvSpPr>
          <p:cNvPr name="TextBox 46" id="46"/>
          <p:cNvSpPr txBox="true"/>
          <p:nvPr/>
        </p:nvSpPr>
        <p:spPr>
          <a:xfrm rot="0">
            <a:off x="12311786" y="3514586"/>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1</a:t>
            </a:r>
          </a:p>
        </p:txBody>
      </p:sp>
      <p:sp>
        <p:nvSpPr>
          <p:cNvPr name="TextBox 47" id="47"/>
          <p:cNvSpPr txBox="true"/>
          <p:nvPr/>
        </p:nvSpPr>
        <p:spPr>
          <a:xfrm rot="0">
            <a:off x="8344902" y="1450743"/>
            <a:ext cx="882462" cy="911008"/>
          </a:xfrm>
          <a:prstGeom prst="rect">
            <a:avLst/>
          </a:prstGeom>
        </p:spPr>
        <p:txBody>
          <a:bodyPr anchor="t" rtlCol="false" tIns="0" lIns="0" bIns="0" rIns="0">
            <a:spAutoFit/>
          </a:bodyPr>
          <a:lstStyle/>
          <a:p>
            <a:pPr algn="ctr">
              <a:lnSpc>
                <a:spcPts val="7664"/>
              </a:lnSpc>
              <a:spcBef>
                <a:spcPct val="0"/>
              </a:spcBef>
            </a:pPr>
            <a:r>
              <a:rPr lang="en-US" sz="4790">
                <a:solidFill>
                  <a:srgbClr val="000000"/>
                </a:solidFill>
                <a:latin typeface="Poppins Medium"/>
              </a:rPr>
              <a:t>0</a:t>
            </a:r>
          </a:p>
        </p:txBody>
      </p:sp>
      <p:sp>
        <p:nvSpPr>
          <p:cNvPr name="TextBox 48" id="48"/>
          <p:cNvSpPr txBox="true"/>
          <p:nvPr/>
        </p:nvSpPr>
        <p:spPr>
          <a:xfrm rot="0">
            <a:off x="7713153" y="9597856"/>
            <a:ext cx="606872"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m1</a:t>
            </a:r>
          </a:p>
        </p:txBody>
      </p:sp>
      <p:sp>
        <p:nvSpPr>
          <p:cNvPr name="TextBox 49" id="49"/>
          <p:cNvSpPr txBox="true"/>
          <p:nvPr/>
        </p:nvSpPr>
        <p:spPr>
          <a:xfrm rot="0">
            <a:off x="13614889" y="9597856"/>
            <a:ext cx="713454"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m3</a:t>
            </a:r>
          </a:p>
        </p:txBody>
      </p:sp>
      <p:sp>
        <p:nvSpPr>
          <p:cNvPr name="TextBox 50" id="50"/>
          <p:cNvSpPr txBox="true"/>
          <p:nvPr/>
        </p:nvSpPr>
        <p:spPr>
          <a:xfrm rot="0">
            <a:off x="11636863" y="9597856"/>
            <a:ext cx="705988"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m2</a:t>
            </a:r>
          </a:p>
        </p:txBody>
      </p:sp>
      <p:sp>
        <p:nvSpPr>
          <p:cNvPr name="TextBox 51" id="51"/>
          <p:cNvSpPr txBox="true"/>
          <p:nvPr/>
        </p:nvSpPr>
        <p:spPr>
          <a:xfrm rot="0">
            <a:off x="9650877" y="9630098"/>
            <a:ext cx="280121"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0</a:t>
            </a:r>
          </a:p>
        </p:txBody>
      </p:sp>
      <p:sp>
        <p:nvSpPr>
          <p:cNvPr name="TextBox 52" id="52"/>
          <p:cNvSpPr txBox="true"/>
          <p:nvPr/>
        </p:nvSpPr>
        <p:spPr>
          <a:xfrm rot="0">
            <a:off x="1447525" y="9597856"/>
            <a:ext cx="280121"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0</a:t>
            </a:r>
          </a:p>
        </p:txBody>
      </p:sp>
      <p:sp>
        <p:nvSpPr>
          <p:cNvPr name="TextBox 53" id="53"/>
          <p:cNvSpPr txBox="true"/>
          <p:nvPr/>
        </p:nvSpPr>
        <p:spPr>
          <a:xfrm rot="0">
            <a:off x="3643933" y="9630098"/>
            <a:ext cx="280121"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0</a:t>
            </a:r>
          </a:p>
        </p:txBody>
      </p:sp>
      <p:sp>
        <p:nvSpPr>
          <p:cNvPr name="TextBox 54" id="54"/>
          <p:cNvSpPr txBox="true"/>
          <p:nvPr/>
        </p:nvSpPr>
        <p:spPr>
          <a:xfrm rot="0">
            <a:off x="5680120" y="9630098"/>
            <a:ext cx="280121"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0</a:t>
            </a:r>
          </a:p>
        </p:txBody>
      </p:sp>
      <p:sp>
        <p:nvSpPr>
          <p:cNvPr name="TextBox 55" id="55"/>
          <p:cNvSpPr txBox="true"/>
          <p:nvPr/>
        </p:nvSpPr>
        <p:spPr>
          <a:xfrm rot="0">
            <a:off x="15799755" y="9597856"/>
            <a:ext cx="736539" cy="656902"/>
          </a:xfrm>
          <a:prstGeom prst="rect">
            <a:avLst/>
          </a:prstGeom>
        </p:spPr>
        <p:txBody>
          <a:bodyPr anchor="t" rtlCol="false" tIns="0" lIns="0" bIns="0" rIns="0">
            <a:spAutoFit/>
          </a:bodyPr>
          <a:lstStyle/>
          <a:p>
            <a:pPr algn="ctr">
              <a:lnSpc>
                <a:spcPts val="5503"/>
              </a:lnSpc>
              <a:spcBef>
                <a:spcPct val="0"/>
              </a:spcBef>
            </a:pPr>
            <a:r>
              <a:rPr lang="en-US" sz="3439">
                <a:solidFill>
                  <a:srgbClr val="000000"/>
                </a:solidFill>
                <a:latin typeface="Poppins Medium"/>
              </a:rPr>
              <a:t>m4</a:t>
            </a:r>
          </a:p>
        </p:txBody>
      </p:sp>
      <p:sp>
        <p:nvSpPr>
          <p:cNvPr name="TextBox 56" id="56"/>
          <p:cNvSpPr txBox="true"/>
          <p:nvPr/>
        </p:nvSpPr>
        <p:spPr>
          <a:xfrm rot="0">
            <a:off x="751470" y="5452747"/>
            <a:ext cx="1070755" cy="56128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[0  0]</a:t>
            </a:r>
          </a:p>
        </p:txBody>
      </p:sp>
      <p:sp>
        <p:nvSpPr>
          <p:cNvPr name="TextBox 57" id="57"/>
          <p:cNvSpPr txBox="true"/>
          <p:nvPr/>
        </p:nvSpPr>
        <p:spPr>
          <a:xfrm rot="0">
            <a:off x="8127955" y="5426106"/>
            <a:ext cx="1803044" cy="56128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[m2  m2]</a:t>
            </a:r>
          </a:p>
        </p:txBody>
      </p:sp>
      <p:sp>
        <p:nvSpPr>
          <p:cNvPr name="TextBox 58" id="58"/>
          <p:cNvSpPr txBox="true"/>
          <p:nvPr/>
        </p:nvSpPr>
        <p:spPr>
          <a:xfrm rot="0">
            <a:off x="15506082" y="5229255"/>
            <a:ext cx="2737012" cy="56128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[m3+m4  m4]</a:t>
            </a:r>
          </a:p>
        </p:txBody>
      </p:sp>
      <p:sp>
        <p:nvSpPr>
          <p:cNvPr name="TextBox 59" id="59"/>
          <p:cNvSpPr txBox="true"/>
          <p:nvPr/>
        </p:nvSpPr>
        <p:spPr>
          <a:xfrm rot="0">
            <a:off x="4415503" y="5426106"/>
            <a:ext cx="1632605" cy="56128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[m1  m1]</a:t>
            </a:r>
          </a:p>
        </p:txBody>
      </p:sp>
      <p:sp>
        <p:nvSpPr>
          <p:cNvPr name="AutoShape 60" id="60"/>
          <p:cNvSpPr/>
          <p:nvPr/>
        </p:nvSpPr>
        <p:spPr>
          <a:xfrm flipH="true" flipV="true">
            <a:off x="10057650" y="1838979"/>
            <a:ext cx="1506785" cy="504708"/>
          </a:xfrm>
          <a:prstGeom prst="line">
            <a:avLst/>
          </a:prstGeom>
          <a:ln cap="flat" w="38100">
            <a:solidFill>
              <a:srgbClr val="FF3131"/>
            </a:solidFill>
            <a:prstDash val="solid"/>
            <a:headEnd type="none" len="sm" w="sm"/>
            <a:tailEnd type="arrow" len="sm" w="med"/>
          </a:ln>
        </p:spPr>
      </p:sp>
      <p:sp>
        <p:nvSpPr>
          <p:cNvPr name="TextBox 61" id="61"/>
          <p:cNvSpPr txBox="true"/>
          <p:nvPr/>
        </p:nvSpPr>
        <p:spPr>
          <a:xfrm rot="0">
            <a:off x="10831215" y="2420677"/>
            <a:ext cx="7431164" cy="56413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[m2+m3+m4  m2+m4  m3+m4   m4]</a:t>
            </a:r>
          </a:p>
        </p:txBody>
      </p:sp>
      <p:sp>
        <p:nvSpPr>
          <p:cNvPr name="TextBox 62" id="62"/>
          <p:cNvSpPr txBox="true"/>
          <p:nvPr/>
        </p:nvSpPr>
        <p:spPr>
          <a:xfrm rot="0">
            <a:off x="1220258" y="2469434"/>
            <a:ext cx="3126586" cy="56128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a:rPr>
              <a:t>[m1  m1  m1  m1]</a:t>
            </a:r>
          </a:p>
        </p:txBody>
      </p:sp>
      <p:sp>
        <p:nvSpPr>
          <p:cNvPr name="TextBox 63" id="63"/>
          <p:cNvSpPr txBox="true"/>
          <p:nvPr/>
        </p:nvSpPr>
        <p:spPr>
          <a:xfrm rot="0">
            <a:off x="182005" y="502833"/>
            <a:ext cx="17923991" cy="564134"/>
          </a:xfrm>
          <a:prstGeom prst="rect">
            <a:avLst/>
          </a:prstGeom>
        </p:spPr>
        <p:txBody>
          <a:bodyPr anchor="t" rtlCol="false" tIns="0" lIns="0" bIns="0" rIns="0">
            <a:spAutoFit/>
          </a:bodyPr>
          <a:lstStyle/>
          <a:p>
            <a:pPr algn="ctr">
              <a:lnSpc>
                <a:spcPts val="4731"/>
              </a:lnSpc>
              <a:spcBef>
                <a:spcPct val="0"/>
              </a:spcBef>
            </a:pPr>
            <a:r>
              <a:rPr lang="en-US" sz="2957">
                <a:solidFill>
                  <a:srgbClr val="000000"/>
                </a:solidFill>
                <a:latin typeface="Poppins Medium Bold"/>
              </a:rPr>
              <a:t>C=</a:t>
            </a:r>
            <a:r>
              <a:rPr lang="en-US" sz="2957">
                <a:solidFill>
                  <a:srgbClr val="000000"/>
                </a:solidFill>
                <a:latin typeface="Poppins Medium"/>
              </a:rPr>
              <a:t>[m1+m2+m3+m4  m1+m2+m4  m1+m3+m4   m1+m4  m2+m3+m4  m2+m4  m3+m4  m4]</a:t>
            </a:r>
          </a:p>
        </p:txBody>
      </p:sp>
      <p:sp>
        <p:nvSpPr>
          <p:cNvPr name="AutoShape 64" id="64"/>
          <p:cNvSpPr/>
          <p:nvPr/>
        </p:nvSpPr>
        <p:spPr>
          <a:xfrm flipV="true">
            <a:off x="5508439" y="1857214"/>
            <a:ext cx="1609816" cy="486473"/>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61802" y="3146827"/>
            <a:ext cx="10964396"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AWGN and BPSK</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34</a:t>
            </a:r>
          </a:p>
        </p:txBody>
      </p:sp>
      <p:sp>
        <p:nvSpPr>
          <p:cNvPr name="TextBox 5" id="5"/>
          <p:cNvSpPr txBox="true"/>
          <p:nvPr/>
        </p:nvSpPr>
        <p:spPr>
          <a:xfrm rot="0">
            <a:off x="3970786" y="5264729"/>
            <a:ext cx="10346428" cy="2573701"/>
          </a:xfrm>
          <a:prstGeom prst="rect">
            <a:avLst/>
          </a:prstGeom>
        </p:spPr>
        <p:txBody>
          <a:bodyPr anchor="t" rtlCol="false" tIns="0" lIns="0" bIns="0" rIns="0">
            <a:spAutoFit/>
          </a:bodyPr>
          <a:lstStyle/>
          <a:p>
            <a:pPr>
              <a:lnSpc>
                <a:spcPts val="5139"/>
              </a:lnSpc>
            </a:pPr>
          </a:p>
          <a:p>
            <a:pPr algn="ctr">
              <a:lnSpc>
                <a:spcPts val="5139"/>
              </a:lnSpc>
            </a:pPr>
            <a:r>
              <a:rPr lang="en-US" sz="3212">
                <a:solidFill>
                  <a:srgbClr val="000000"/>
                </a:solidFill>
                <a:latin typeface="Poppins Medium"/>
              </a:rPr>
              <a:t>For a BPSK Channel the bit conversion scheme is</a:t>
            </a:r>
          </a:p>
          <a:p>
            <a:pPr algn="ctr">
              <a:lnSpc>
                <a:spcPts val="5310"/>
              </a:lnSpc>
            </a:pPr>
            <a:r>
              <a:rPr lang="en-US" sz="3319">
                <a:solidFill>
                  <a:srgbClr val="000000"/>
                </a:solidFill>
                <a:latin typeface="Poppins Bold"/>
              </a:rPr>
              <a:t>    1 is converted to -1</a:t>
            </a:r>
          </a:p>
          <a:p>
            <a:pPr algn="ctr">
              <a:lnSpc>
                <a:spcPts val="5139"/>
              </a:lnSpc>
            </a:pPr>
            <a:r>
              <a:rPr lang="en-US" sz="3212">
                <a:solidFill>
                  <a:srgbClr val="000000"/>
                </a:solidFill>
                <a:latin typeface="Poppins Bold"/>
              </a:rPr>
              <a:t>    0 is converted to 1</a:t>
            </a:r>
          </a:p>
        </p:txBody>
      </p:sp>
      <p:grpSp>
        <p:nvGrpSpPr>
          <p:cNvPr name="Group 6" id="6"/>
          <p:cNvGrpSpPr/>
          <p:nvPr/>
        </p:nvGrpSpPr>
        <p:grpSpPr>
          <a:xfrm rot="0">
            <a:off x="2904394" y="1626972"/>
            <a:ext cx="12479211" cy="3151304"/>
            <a:chOff x="0" y="0"/>
            <a:chExt cx="16638948" cy="4201739"/>
          </a:xfrm>
        </p:grpSpPr>
        <p:sp>
          <p:nvSpPr>
            <p:cNvPr name="AutoShape 7" id="7"/>
            <p:cNvSpPr/>
            <p:nvPr/>
          </p:nvSpPr>
          <p:spPr>
            <a:xfrm>
              <a:off x="14191207" y="1582439"/>
              <a:ext cx="2447741" cy="0"/>
            </a:xfrm>
            <a:prstGeom prst="line">
              <a:avLst/>
            </a:prstGeom>
            <a:ln cap="flat" w="56445">
              <a:solidFill>
                <a:srgbClr val="000000"/>
              </a:solidFill>
              <a:prstDash val="solid"/>
              <a:headEnd type="none" len="sm" w="sm"/>
              <a:tailEnd type="arrow" len="sm" w="med"/>
            </a:ln>
          </p:spPr>
        </p:sp>
        <p:sp>
          <p:nvSpPr>
            <p:cNvPr name="AutoShape 8" id="8"/>
            <p:cNvSpPr/>
            <p:nvPr/>
          </p:nvSpPr>
          <p:spPr>
            <a:xfrm>
              <a:off x="14191207" y="581707"/>
              <a:ext cx="2447741" cy="0"/>
            </a:xfrm>
            <a:prstGeom prst="line">
              <a:avLst/>
            </a:prstGeom>
            <a:ln cap="flat" w="56445">
              <a:solidFill>
                <a:srgbClr val="000000"/>
              </a:solidFill>
              <a:prstDash val="solid"/>
              <a:headEnd type="none" len="sm" w="sm"/>
              <a:tailEnd type="arrow" len="sm" w="med"/>
            </a:ln>
          </p:spPr>
        </p:sp>
        <p:sp>
          <p:nvSpPr>
            <p:cNvPr name="AutoShape 9" id="9"/>
            <p:cNvSpPr/>
            <p:nvPr/>
          </p:nvSpPr>
          <p:spPr>
            <a:xfrm>
              <a:off x="0" y="1661278"/>
              <a:ext cx="2622659" cy="0"/>
            </a:xfrm>
            <a:prstGeom prst="line">
              <a:avLst/>
            </a:prstGeom>
            <a:ln cap="flat" w="56445">
              <a:solidFill>
                <a:srgbClr val="000000"/>
              </a:solidFill>
              <a:prstDash val="solid"/>
              <a:headEnd type="none" len="sm" w="sm"/>
              <a:tailEnd type="arrow" len="sm" w="med"/>
            </a:ln>
          </p:spPr>
        </p:sp>
        <p:grpSp>
          <p:nvGrpSpPr>
            <p:cNvPr name="Group 10" id="10"/>
            <p:cNvGrpSpPr/>
            <p:nvPr/>
          </p:nvGrpSpPr>
          <p:grpSpPr>
            <a:xfrm rot="0">
              <a:off x="2622659" y="0"/>
              <a:ext cx="4472945" cy="4201739"/>
              <a:chOff x="0" y="0"/>
              <a:chExt cx="797156" cy="748822"/>
            </a:xfrm>
          </p:grpSpPr>
          <p:sp>
            <p:nvSpPr>
              <p:cNvPr name="Freeform 11" id="11"/>
              <p:cNvSpPr/>
              <p:nvPr/>
            </p:nvSpPr>
            <p:spPr>
              <a:xfrm flipH="false" flipV="false" rot="0">
                <a:off x="0" y="0"/>
                <a:ext cx="797156" cy="748823"/>
              </a:xfrm>
              <a:custGeom>
                <a:avLst/>
                <a:gdLst/>
                <a:ahLst/>
                <a:cxnLst/>
                <a:rect r="r" b="b" t="t" l="l"/>
                <a:pathLst>
                  <a:path h="748823" w="797156">
                    <a:moveTo>
                      <a:pt x="0" y="0"/>
                    </a:moveTo>
                    <a:lnTo>
                      <a:pt x="797156" y="0"/>
                    </a:lnTo>
                    <a:lnTo>
                      <a:pt x="797156" y="748823"/>
                    </a:lnTo>
                    <a:lnTo>
                      <a:pt x="0" y="748823"/>
                    </a:lnTo>
                    <a:close/>
                  </a:path>
                </a:pathLst>
              </a:custGeom>
              <a:solidFill>
                <a:srgbClr val="003997"/>
              </a:solidFill>
            </p:spPr>
          </p:sp>
          <p:sp>
            <p:nvSpPr>
              <p:cNvPr name="TextBox 12" id="12"/>
              <p:cNvSpPr txBox="true"/>
              <p:nvPr/>
            </p:nvSpPr>
            <p:spPr>
              <a:xfrm>
                <a:off x="0" y="-114300"/>
                <a:ext cx="797156" cy="863122"/>
              </a:xfrm>
              <a:prstGeom prst="rect">
                <a:avLst/>
              </a:prstGeom>
            </p:spPr>
            <p:txBody>
              <a:bodyPr anchor="ctr" rtlCol="false" tIns="63343" lIns="63343" bIns="63343" rIns="63343"/>
              <a:lstStyle/>
              <a:p>
                <a:pPr algn="ctr">
                  <a:lnSpc>
                    <a:spcPts val="8819"/>
                  </a:lnSpc>
                </a:pPr>
                <a:r>
                  <a:rPr lang="en-US" sz="6299">
                    <a:solidFill>
                      <a:srgbClr val="FFFFFF"/>
                    </a:solidFill>
                    <a:latin typeface="Poppins Light"/>
                  </a:rPr>
                  <a:t>G4</a:t>
                </a:r>
              </a:p>
            </p:txBody>
          </p:sp>
        </p:grpSp>
        <p:sp>
          <p:nvSpPr>
            <p:cNvPr name="AutoShape 13" id="13"/>
            <p:cNvSpPr/>
            <p:nvPr/>
          </p:nvSpPr>
          <p:spPr>
            <a:xfrm>
              <a:off x="0" y="623531"/>
              <a:ext cx="2622659" cy="0"/>
            </a:xfrm>
            <a:prstGeom prst="line">
              <a:avLst/>
            </a:prstGeom>
            <a:ln cap="flat" w="56445">
              <a:solidFill>
                <a:srgbClr val="000000"/>
              </a:solidFill>
              <a:prstDash val="solid"/>
              <a:headEnd type="none" len="sm" w="sm"/>
              <a:tailEnd type="arrow" len="sm" w="med"/>
            </a:ln>
          </p:spPr>
        </p:sp>
        <p:sp>
          <p:nvSpPr>
            <p:cNvPr name="AutoShape 14" id="14"/>
            <p:cNvSpPr/>
            <p:nvPr/>
          </p:nvSpPr>
          <p:spPr>
            <a:xfrm>
              <a:off x="0" y="2747437"/>
              <a:ext cx="2622659" cy="0"/>
            </a:xfrm>
            <a:prstGeom prst="line">
              <a:avLst/>
            </a:prstGeom>
            <a:ln cap="flat" w="56445">
              <a:solidFill>
                <a:srgbClr val="000000"/>
              </a:solidFill>
              <a:prstDash val="solid"/>
              <a:headEnd type="none" len="sm" w="sm"/>
              <a:tailEnd type="arrow" len="sm" w="med"/>
            </a:ln>
          </p:spPr>
        </p:sp>
        <p:sp>
          <p:nvSpPr>
            <p:cNvPr name="AutoShape 15" id="15"/>
            <p:cNvSpPr/>
            <p:nvPr/>
          </p:nvSpPr>
          <p:spPr>
            <a:xfrm>
              <a:off x="0" y="3779252"/>
              <a:ext cx="2622659" cy="0"/>
            </a:xfrm>
            <a:prstGeom prst="line">
              <a:avLst/>
            </a:prstGeom>
            <a:ln cap="flat" w="56445">
              <a:solidFill>
                <a:srgbClr val="000000"/>
              </a:solidFill>
              <a:prstDash val="solid"/>
              <a:headEnd type="none" len="sm" w="sm"/>
              <a:tailEnd type="arrow" len="sm" w="med"/>
            </a:ln>
          </p:spPr>
        </p:sp>
        <p:sp>
          <p:nvSpPr>
            <p:cNvPr name="AutoShape 16" id="16"/>
            <p:cNvSpPr/>
            <p:nvPr/>
          </p:nvSpPr>
          <p:spPr>
            <a:xfrm>
              <a:off x="7095604" y="1661278"/>
              <a:ext cx="2622659" cy="0"/>
            </a:xfrm>
            <a:prstGeom prst="line">
              <a:avLst/>
            </a:prstGeom>
            <a:ln cap="flat" w="56445">
              <a:solidFill>
                <a:srgbClr val="000000"/>
              </a:solidFill>
              <a:prstDash val="solid"/>
              <a:headEnd type="none" len="sm" w="sm"/>
              <a:tailEnd type="arrow" len="sm" w="med"/>
            </a:ln>
          </p:spPr>
        </p:sp>
        <p:grpSp>
          <p:nvGrpSpPr>
            <p:cNvPr name="Group 17" id="17"/>
            <p:cNvGrpSpPr/>
            <p:nvPr/>
          </p:nvGrpSpPr>
          <p:grpSpPr>
            <a:xfrm rot="0">
              <a:off x="9718262" y="0"/>
              <a:ext cx="4472945" cy="4201739"/>
              <a:chOff x="0" y="0"/>
              <a:chExt cx="797156" cy="748822"/>
            </a:xfrm>
          </p:grpSpPr>
          <p:sp>
            <p:nvSpPr>
              <p:cNvPr name="Freeform 18" id="18"/>
              <p:cNvSpPr/>
              <p:nvPr/>
            </p:nvSpPr>
            <p:spPr>
              <a:xfrm flipH="false" flipV="false" rot="0">
                <a:off x="0" y="0"/>
                <a:ext cx="797156" cy="748823"/>
              </a:xfrm>
              <a:custGeom>
                <a:avLst/>
                <a:gdLst/>
                <a:ahLst/>
                <a:cxnLst/>
                <a:rect r="r" b="b" t="t" l="l"/>
                <a:pathLst>
                  <a:path h="748823" w="797156">
                    <a:moveTo>
                      <a:pt x="0" y="0"/>
                    </a:moveTo>
                    <a:lnTo>
                      <a:pt x="797156" y="0"/>
                    </a:lnTo>
                    <a:lnTo>
                      <a:pt x="797156" y="748823"/>
                    </a:lnTo>
                    <a:lnTo>
                      <a:pt x="0" y="748823"/>
                    </a:lnTo>
                    <a:close/>
                  </a:path>
                </a:pathLst>
              </a:custGeom>
              <a:solidFill>
                <a:srgbClr val="003997"/>
              </a:solidFill>
            </p:spPr>
          </p:sp>
          <p:sp>
            <p:nvSpPr>
              <p:cNvPr name="TextBox 19" id="19"/>
              <p:cNvSpPr txBox="true"/>
              <p:nvPr/>
            </p:nvSpPr>
            <p:spPr>
              <a:xfrm>
                <a:off x="0" y="-95250"/>
                <a:ext cx="797156" cy="844072"/>
              </a:xfrm>
              <a:prstGeom prst="rect">
                <a:avLst/>
              </a:prstGeom>
            </p:spPr>
            <p:txBody>
              <a:bodyPr anchor="ctr" rtlCol="false" tIns="63343" lIns="63343" bIns="63343" rIns="63343"/>
              <a:lstStyle/>
              <a:p>
                <a:pPr algn="ctr">
                  <a:lnSpc>
                    <a:spcPts val="6719"/>
                  </a:lnSpc>
                </a:pPr>
                <a:r>
                  <a:rPr lang="en-US" sz="4799">
                    <a:solidFill>
                      <a:srgbClr val="FFFFFF"/>
                    </a:solidFill>
                    <a:latin typeface="Poppins Light"/>
                  </a:rPr>
                  <a:t>BPSK</a:t>
                </a:r>
              </a:p>
              <a:p>
                <a:pPr algn="ctr">
                  <a:lnSpc>
                    <a:spcPts val="6719"/>
                  </a:lnSpc>
                </a:pPr>
                <a:r>
                  <a:rPr lang="en-US" sz="4799">
                    <a:solidFill>
                      <a:srgbClr val="FFFFFF"/>
                    </a:solidFill>
                    <a:latin typeface="Poppins Light"/>
                  </a:rPr>
                  <a:t>+</a:t>
                </a:r>
              </a:p>
              <a:p>
                <a:pPr algn="ctr">
                  <a:lnSpc>
                    <a:spcPts val="6719"/>
                  </a:lnSpc>
                </a:pPr>
                <a:r>
                  <a:rPr lang="en-US" sz="4799">
                    <a:solidFill>
                      <a:srgbClr val="FFFFFF"/>
                    </a:solidFill>
                    <a:latin typeface="Poppins Light"/>
                  </a:rPr>
                  <a:t>AWGN</a:t>
                </a:r>
              </a:p>
            </p:txBody>
          </p:sp>
        </p:grpSp>
        <p:sp>
          <p:nvSpPr>
            <p:cNvPr name="AutoShape 20" id="20"/>
            <p:cNvSpPr/>
            <p:nvPr/>
          </p:nvSpPr>
          <p:spPr>
            <a:xfrm>
              <a:off x="7095604" y="623531"/>
              <a:ext cx="2622659" cy="0"/>
            </a:xfrm>
            <a:prstGeom prst="line">
              <a:avLst/>
            </a:prstGeom>
            <a:ln cap="flat" w="56445">
              <a:solidFill>
                <a:srgbClr val="000000"/>
              </a:solidFill>
              <a:prstDash val="solid"/>
              <a:headEnd type="none" len="sm" w="sm"/>
              <a:tailEnd type="arrow" len="sm" w="med"/>
            </a:ln>
          </p:spPr>
        </p:sp>
        <p:sp>
          <p:nvSpPr>
            <p:cNvPr name="AutoShape 21" id="21"/>
            <p:cNvSpPr/>
            <p:nvPr/>
          </p:nvSpPr>
          <p:spPr>
            <a:xfrm>
              <a:off x="7095604" y="2747437"/>
              <a:ext cx="2622659" cy="0"/>
            </a:xfrm>
            <a:prstGeom prst="line">
              <a:avLst/>
            </a:prstGeom>
            <a:ln cap="flat" w="56445">
              <a:solidFill>
                <a:srgbClr val="000000"/>
              </a:solidFill>
              <a:prstDash val="solid"/>
              <a:headEnd type="none" len="sm" w="sm"/>
              <a:tailEnd type="arrow" len="sm" w="med"/>
            </a:ln>
          </p:spPr>
        </p:sp>
        <p:sp>
          <p:nvSpPr>
            <p:cNvPr name="AutoShape 22" id="22"/>
            <p:cNvSpPr/>
            <p:nvPr/>
          </p:nvSpPr>
          <p:spPr>
            <a:xfrm>
              <a:off x="7095604" y="3779252"/>
              <a:ext cx="2622659" cy="0"/>
            </a:xfrm>
            <a:prstGeom prst="line">
              <a:avLst/>
            </a:prstGeom>
            <a:ln cap="flat" w="56445">
              <a:solidFill>
                <a:srgbClr val="000000"/>
              </a:solidFill>
              <a:prstDash val="solid"/>
              <a:headEnd type="none" len="sm" w="sm"/>
              <a:tailEnd type="arrow" len="sm" w="med"/>
            </a:ln>
          </p:spPr>
        </p:sp>
        <p:sp>
          <p:nvSpPr>
            <p:cNvPr name="AutoShape 23" id="23"/>
            <p:cNvSpPr/>
            <p:nvPr/>
          </p:nvSpPr>
          <p:spPr>
            <a:xfrm>
              <a:off x="14191207" y="3751441"/>
              <a:ext cx="2447741" cy="0"/>
            </a:xfrm>
            <a:prstGeom prst="line">
              <a:avLst/>
            </a:prstGeom>
            <a:ln cap="flat" w="56445">
              <a:solidFill>
                <a:srgbClr val="000000"/>
              </a:solidFill>
              <a:prstDash val="solid"/>
              <a:headEnd type="none" len="sm" w="sm"/>
              <a:tailEnd type="arrow" len="sm" w="med"/>
            </a:ln>
          </p:spPr>
        </p:sp>
        <p:sp>
          <p:nvSpPr>
            <p:cNvPr name="AutoShape 24" id="24"/>
            <p:cNvSpPr/>
            <p:nvPr/>
          </p:nvSpPr>
          <p:spPr>
            <a:xfrm>
              <a:off x="14191207" y="2696198"/>
              <a:ext cx="2447741" cy="0"/>
            </a:xfrm>
            <a:prstGeom prst="line">
              <a:avLst/>
            </a:prstGeom>
            <a:ln cap="flat" w="56445">
              <a:solidFill>
                <a:srgbClr val="000000"/>
              </a:solidFill>
              <a:prstDash val="solid"/>
              <a:headEnd type="none" len="sm" w="sm"/>
              <a:tailEnd type="arrow" len="sm" w="med"/>
            </a:ln>
          </p:spPr>
        </p:sp>
        <p:sp>
          <p:nvSpPr>
            <p:cNvPr name="TextBox 25" id="25"/>
            <p:cNvSpPr txBox="true"/>
            <p:nvPr/>
          </p:nvSpPr>
          <p:spPr>
            <a:xfrm rot="0">
              <a:off x="753255" y="-114300"/>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u1</a:t>
              </a:r>
            </a:p>
          </p:txBody>
        </p:sp>
        <p:sp>
          <p:nvSpPr>
            <p:cNvPr name="TextBox 26" id="26"/>
            <p:cNvSpPr txBox="true"/>
            <p:nvPr/>
          </p:nvSpPr>
          <p:spPr>
            <a:xfrm rot="0">
              <a:off x="753255" y="1986569"/>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u3</a:t>
              </a:r>
            </a:p>
          </p:txBody>
        </p:sp>
        <p:sp>
          <p:nvSpPr>
            <p:cNvPr name="TextBox 27" id="27"/>
            <p:cNvSpPr txBox="true"/>
            <p:nvPr/>
          </p:nvSpPr>
          <p:spPr>
            <a:xfrm rot="0">
              <a:off x="753255" y="3071700"/>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u4</a:t>
              </a:r>
            </a:p>
          </p:txBody>
        </p:sp>
        <p:sp>
          <p:nvSpPr>
            <p:cNvPr name="TextBox 28" id="28"/>
            <p:cNvSpPr txBox="true"/>
            <p:nvPr/>
          </p:nvSpPr>
          <p:spPr>
            <a:xfrm rot="0">
              <a:off x="753255" y="896870"/>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u2</a:t>
              </a:r>
            </a:p>
          </p:txBody>
        </p:sp>
        <p:sp>
          <p:nvSpPr>
            <p:cNvPr name="TextBox 29" id="29"/>
            <p:cNvSpPr txBox="true"/>
            <p:nvPr/>
          </p:nvSpPr>
          <p:spPr>
            <a:xfrm rot="0">
              <a:off x="7933466" y="-82868"/>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x1</a:t>
              </a:r>
            </a:p>
          </p:txBody>
        </p:sp>
        <p:sp>
          <p:nvSpPr>
            <p:cNvPr name="TextBox 30" id="30"/>
            <p:cNvSpPr txBox="true"/>
            <p:nvPr/>
          </p:nvSpPr>
          <p:spPr>
            <a:xfrm rot="0">
              <a:off x="7933466" y="979291"/>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x2</a:t>
              </a:r>
            </a:p>
          </p:txBody>
        </p:sp>
        <p:sp>
          <p:nvSpPr>
            <p:cNvPr name="TextBox 31" id="31"/>
            <p:cNvSpPr txBox="true"/>
            <p:nvPr/>
          </p:nvSpPr>
          <p:spPr>
            <a:xfrm rot="0">
              <a:off x="7933466" y="2067696"/>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x3</a:t>
              </a:r>
            </a:p>
          </p:txBody>
        </p:sp>
        <p:sp>
          <p:nvSpPr>
            <p:cNvPr name="TextBox 32" id="32"/>
            <p:cNvSpPr txBox="true"/>
            <p:nvPr/>
          </p:nvSpPr>
          <p:spPr>
            <a:xfrm rot="0">
              <a:off x="7933466" y="3043477"/>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x4</a:t>
              </a:r>
            </a:p>
          </p:txBody>
        </p:sp>
        <p:sp>
          <p:nvSpPr>
            <p:cNvPr name="TextBox 33" id="33"/>
            <p:cNvSpPr txBox="true"/>
            <p:nvPr/>
          </p:nvSpPr>
          <p:spPr>
            <a:xfrm rot="0">
              <a:off x="15026597" y="1986569"/>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r3</a:t>
              </a:r>
            </a:p>
          </p:txBody>
        </p:sp>
        <p:sp>
          <p:nvSpPr>
            <p:cNvPr name="TextBox 34" id="34"/>
            <p:cNvSpPr txBox="true"/>
            <p:nvPr/>
          </p:nvSpPr>
          <p:spPr>
            <a:xfrm rot="0">
              <a:off x="14997542" y="902699"/>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r2</a:t>
              </a:r>
            </a:p>
          </p:txBody>
        </p:sp>
        <p:sp>
          <p:nvSpPr>
            <p:cNvPr name="TextBox 35" id="35"/>
            <p:cNvSpPr txBox="true"/>
            <p:nvPr/>
          </p:nvSpPr>
          <p:spPr>
            <a:xfrm rot="0">
              <a:off x="14997542" y="-114300"/>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r1</a:t>
              </a:r>
            </a:p>
          </p:txBody>
        </p:sp>
        <p:sp>
          <p:nvSpPr>
            <p:cNvPr name="TextBox 36" id="36"/>
            <p:cNvSpPr txBox="true"/>
            <p:nvPr/>
          </p:nvSpPr>
          <p:spPr>
            <a:xfrm rot="0">
              <a:off x="14997542" y="3043477"/>
              <a:ext cx="946935" cy="679741"/>
            </a:xfrm>
            <a:prstGeom prst="rect">
              <a:avLst/>
            </a:prstGeom>
          </p:spPr>
          <p:txBody>
            <a:bodyPr anchor="t" rtlCol="false" tIns="0" lIns="0" bIns="0" rIns="0">
              <a:spAutoFit/>
            </a:bodyPr>
            <a:lstStyle/>
            <a:p>
              <a:pPr algn="ctr">
                <a:lnSpc>
                  <a:spcPts val="4510"/>
                </a:lnSpc>
                <a:spcBef>
                  <a:spcPct val="0"/>
                </a:spcBef>
              </a:pPr>
              <a:r>
                <a:rPr lang="en-US" sz="2818">
                  <a:solidFill>
                    <a:srgbClr val="000000"/>
                  </a:solidFill>
                  <a:latin typeface="Poppins Medium"/>
                </a:rPr>
                <a:t>r4</a:t>
              </a:r>
            </a:p>
          </p:txBody>
        </p:sp>
      </p:grpSp>
      <p:sp>
        <p:nvSpPr>
          <p:cNvPr name="TextBox 37" id="37"/>
          <p:cNvSpPr txBox="true"/>
          <p:nvPr/>
        </p:nvSpPr>
        <p:spPr>
          <a:xfrm rot="0">
            <a:off x="5413831" y="8324883"/>
            <a:ext cx="7460337" cy="618490"/>
          </a:xfrm>
          <a:prstGeom prst="rect">
            <a:avLst/>
          </a:prstGeom>
        </p:spPr>
        <p:txBody>
          <a:bodyPr anchor="t" rtlCol="false" tIns="0" lIns="0" bIns="0" rIns="0">
            <a:spAutoFit/>
          </a:bodyPr>
          <a:lstStyle/>
          <a:p>
            <a:pPr algn="ctr">
              <a:lnSpc>
                <a:spcPts val="5119"/>
              </a:lnSpc>
              <a:spcBef>
                <a:spcPct val="0"/>
              </a:spcBef>
            </a:pPr>
            <a:r>
              <a:rPr lang="en-US" sz="3199">
                <a:solidFill>
                  <a:srgbClr val="000000"/>
                </a:solidFill>
                <a:latin typeface="Poppins Medium"/>
              </a:rPr>
              <a:t>AWGN is added during transmission</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61802" y="3137408"/>
            <a:ext cx="10964396" cy="3964559"/>
          </a:xfrm>
          <a:prstGeom prst="rect">
            <a:avLst/>
          </a:prstGeom>
        </p:spPr>
        <p:txBody>
          <a:bodyPr anchor="t" rtlCol="false" tIns="0" lIns="0" bIns="0" rIns="0">
            <a:spAutoFit/>
          </a:bodyPr>
          <a:lstStyle/>
          <a:p>
            <a:pPr algn="ctr">
              <a:lnSpc>
                <a:spcPts val="15747"/>
              </a:lnSpc>
            </a:pPr>
            <a:r>
              <a:rPr lang="en-US" sz="12699">
                <a:solidFill>
                  <a:srgbClr val="333333"/>
                </a:solidFill>
                <a:latin typeface="Poppins Bold"/>
              </a:rPr>
              <a:t>Decoding Algorithm</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827982" y="4387935"/>
            <a:ext cx="7728991" cy="4870365"/>
          </a:xfrm>
          <a:custGeom>
            <a:avLst/>
            <a:gdLst/>
            <a:ahLst/>
            <a:cxnLst/>
            <a:rect r="r" b="b" t="t" l="l"/>
            <a:pathLst>
              <a:path h="4870365" w="7728991">
                <a:moveTo>
                  <a:pt x="0" y="0"/>
                </a:moveTo>
                <a:lnTo>
                  <a:pt x="7728991" y="0"/>
                </a:lnTo>
                <a:lnTo>
                  <a:pt x="7728991" y="4870365"/>
                </a:lnTo>
                <a:lnTo>
                  <a:pt x="0" y="4870365"/>
                </a:lnTo>
                <a:lnTo>
                  <a:pt x="0" y="0"/>
                </a:lnTo>
                <a:close/>
              </a:path>
            </a:pathLst>
          </a:custGeom>
          <a:blipFill>
            <a:blip r:embed="rId2"/>
            <a:stretch>
              <a:fillRect l="0" t="-6343" r="-308" b="-4621"/>
            </a:stretch>
          </a:blipFill>
        </p:spPr>
      </p:sp>
      <p:grpSp>
        <p:nvGrpSpPr>
          <p:cNvPr name="Group 5" id="5"/>
          <p:cNvGrpSpPr/>
          <p:nvPr/>
        </p:nvGrpSpPr>
        <p:grpSpPr>
          <a:xfrm rot="0">
            <a:off x="2325509" y="654771"/>
            <a:ext cx="16023908" cy="1776593"/>
            <a:chOff x="0" y="0"/>
            <a:chExt cx="21365210" cy="2368791"/>
          </a:xfrm>
        </p:grpSpPr>
        <p:sp>
          <p:nvSpPr>
            <p:cNvPr name="TextBox 6" id="6"/>
            <p:cNvSpPr txBox="true"/>
            <p:nvPr/>
          </p:nvSpPr>
          <p:spPr>
            <a:xfrm rot="0">
              <a:off x="0" y="-209550"/>
              <a:ext cx="17156372" cy="1322917"/>
            </a:xfrm>
            <a:prstGeom prst="rect">
              <a:avLst/>
            </a:prstGeom>
          </p:spPr>
          <p:txBody>
            <a:bodyPr anchor="t" rtlCol="false" tIns="0" lIns="0" bIns="0" rIns="0">
              <a:spAutoFit/>
            </a:bodyPr>
            <a:lstStyle/>
            <a:p>
              <a:pPr algn="ctr">
                <a:lnSpc>
                  <a:spcPts val="8799"/>
                </a:lnSpc>
                <a:spcBef>
                  <a:spcPct val="0"/>
                </a:spcBef>
              </a:pPr>
              <a:r>
                <a:rPr lang="en-US" sz="5499">
                  <a:solidFill>
                    <a:srgbClr val="000000"/>
                  </a:solidFill>
                  <a:latin typeface="Poppins Bold"/>
                </a:rPr>
                <a:t>Successive Cancellation Decoding</a:t>
              </a:r>
            </a:p>
          </p:txBody>
        </p:sp>
        <p:sp>
          <p:nvSpPr>
            <p:cNvPr name="AutoShape 7" id="7"/>
            <p:cNvSpPr/>
            <p:nvPr/>
          </p:nvSpPr>
          <p:spPr>
            <a:xfrm>
              <a:off x="0" y="1113367"/>
              <a:ext cx="20842422" cy="0"/>
            </a:xfrm>
            <a:prstGeom prst="line">
              <a:avLst/>
            </a:prstGeom>
            <a:ln cap="flat" w="50800">
              <a:solidFill>
                <a:srgbClr val="000000"/>
              </a:solidFill>
              <a:prstDash val="solid"/>
              <a:headEnd type="none" len="sm" w="sm"/>
              <a:tailEnd type="none" len="sm" w="sm"/>
            </a:ln>
          </p:spPr>
        </p:sp>
        <p:grpSp>
          <p:nvGrpSpPr>
            <p:cNvPr name="Group 8" id="8"/>
            <p:cNvGrpSpPr/>
            <p:nvPr/>
          </p:nvGrpSpPr>
          <p:grpSpPr>
            <a:xfrm rot="0">
              <a:off x="17156372" y="0"/>
              <a:ext cx="4208838" cy="2368791"/>
              <a:chOff x="0" y="0"/>
              <a:chExt cx="831375" cy="467909"/>
            </a:xfrm>
          </p:grpSpPr>
          <p:sp>
            <p:nvSpPr>
              <p:cNvPr name="Freeform 9" id="9"/>
              <p:cNvSpPr/>
              <p:nvPr/>
            </p:nvSpPr>
            <p:spPr>
              <a:xfrm flipH="false" flipV="false" rot="0">
                <a:off x="0" y="0"/>
                <a:ext cx="831375" cy="467909"/>
              </a:xfrm>
              <a:custGeom>
                <a:avLst/>
                <a:gdLst/>
                <a:ahLst/>
                <a:cxnLst/>
                <a:rect r="r" b="b" t="t" l="l"/>
                <a:pathLst>
                  <a:path h="467909" w="831375">
                    <a:moveTo>
                      <a:pt x="0" y="0"/>
                    </a:moveTo>
                    <a:lnTo>
                      <a:pt x="831375" y="0"/>
                    </a:lnTo>
                    <a:lnTo>
                      <a:pt x="831375" y="467909"/>
                    </a:lnTo>
                    <a:lnTo>
                      <a:pt x="0" y="467909"/>
                    </a:lnTo>
                    <a:close/>
                  </a:path>
                </a:pathLst>
              </a:custGeom>
              <a:solidFill>
                <a:srgbClr val="FFFFFF"/>
              </a:solidFill>
            </p:spPr>
          </p:sp>
          <p:sp>
            <p:nvSpPr>
              <p:cNvPr name="TextBox 10" id="10"/>
              <p:cNvSpPr txBox="true"/>
              <p:nvPr/>
            </p:nvSpPr>
            <p:spPr>
              <a:xfrm>
                <a:off x="0" y="-76200"/>
                <a:ext cx="831375" cy="544109"/>
              </a:xfrm>
              <a:prstGeom prst="rect">
                <a:avLst/>
              </a:prstGeom>
            </p:spPr>
            <p:txBody>
              <a:bodyPr anchor="ctr" rtlCol="false" tIns="50800" lIns="50800" bIns="50800" rIns="50800"/>
              <a:lstStyle/>
              <a:p>
                <a:pPr algn="ctr">
                  <a:lnSpc>
                    <a:spcPts val="2944"/>
                  </a:lnSpc>
                </a:pPr>
              </a:p>
            </p:txBody>
          </p:sp>
        </p:grpSp>
      </p:grpSp>
      <p:sp>
        <p:nvSpPr>
          <p:cNvPr name="TextBox 11" id="11"/>
          <p:cNvSpPr txBox="true"/>
          <p:nvPr/>
        </p:nvSpPr>
        <p:spPr>
          <a:xfrm rot="0">
            <a:off x="16918147" y="8792726"/>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36</a:t>
            </a:r>
          </a:p>
        </p:txBody>
      </p:sp>
      <p:sp>
        <p:nvSpPr>
          <p:cNvPr name="TextBox 12" id="12"/>
          <p:cNvSpPr txBox="true"/>
          <p:nvPr/>
        </p:nvSpPr>
        <p:spPr>
          <a:xfrm rot="0">
            <a:off x="827982" y="1643243"/>
            <a:ext cx="15889447" cy="668346"/>
          </a:xfrm>
          <a:prstGeom prst="rect">
            <a:avLst/>
          </a:prstGeom>
        </p:spPr>
        <p:txBody>
          <a:bodyPr anchor="t" rtlCol="false" tIns="0" lIns="0" bIns="0" rIns="0">
            <a:spAutoFit/>
          </a:bodyPr>
          <a:lstStyle/>
          <a:p>
            <a:pPr>
              <a:lnSpc>
                <a:spcPts val="5649"/>
              </a:lnSpc>
              <a:spcBef>
                <a:spcPct val="0"/>
              </a:spcBef>
            </a:pPr>
            <a:r>
              <a:rPr lang="en-US" sz="3531">
                <a:solidFill>
                  <a:srgbClr val="333333"/>
                </a:solidFill>
                <a:latin typeface="Poppins Medium"/>
              </a:rPr>
              <a:t>Basic Building Block N=2 SC Decoder</a:t>
            </a:r>
          </a:p>
        </p:txBody>
      </p:sp>
      <p:sp>
        <p:nvSpPr>
          <p:cNvPr name="TextBox 13" id="13"/>
          <p:cNvSpPr txBox="true"/>
          <p:nvPr/>
        </p:nvSpPr>
        <p:spPr>
          <a:xfrm rot="0">
            <a:off x="7255966" y="9454833"/>
            <a:ext cx="10003334" cy="435609"/>
          </a:xfrm>
          <a:prstGeom prst="rect">
            <a:avLst/>
          </a:prstGeom>
        </p:spPr>
        <p:txBody>
          <a:bodyPr anchor="t" rtlCol="false" tIns="0" lIns="0" bIns="0" rIns="0">
            <a:spAutoFit/>
          </a:bodyPr>
          <a:lstStyle/>
          <a:p>
            <a:pPr algn="ctr">
              <a:lnSpc>
                <a:spcPts val="3680"/>
              </a:lnSpc>
              <a:spcBef>
                <a:spcPct val="0"/>
              </a:spcBef>
            </a:pPr>
            <a:r>
              <a:rPr lang="en-US" sz="2300">
                <a:solidFill>
                  <a:srgbClr val="000000"/>
                </a:solidFill>
                <a:latin typeface="Poppins Medium"/>
              </a:rPr>
              <a:t>Proof of SISO SPC decoder and SISO Repetition decoder in Appendix</a:t>
            </a:r>
          </a:p>
        </p:txBody>
      </p:sp>
      <p:sp>
        <p:nvSpPr>
          <p:cNvPr name="TextBox 14" id="14"/>
          <p:cNvSpPr txBox="true"/>
          <p:nvPr/>
        </p:nvSpPr>
        <p:spPr>
          <a:xfrm rot="0">
            <a:off x="827982" y="2474561"/>
            <a:ext cx="16772472" cy="1800225"/>
          </a:xfrm>
          <a:prstGeom prst="rect">
            <a:avLst/>
          </a:prstGeom>
        </p:spPr>
        <p:txBody>
          <a:bodyPr anchor="t" rtlCol="false" tIns="0" lIns="0" bIns="0" rIns="0">
            <a:spAutoFit/>
          </a:bodyPr>
          <a:lstStyle/>
          <a:p>
            <a:pPr>
              <a:lnSpc>
                <a:spcPts val="4800"/>
              </a:lnSpc>
              <a:spcBef>
                <a:spcPct val="0"/>
              </a:spcBef>
            </a:pPr>
            <a:r>
              <a:rPr lang="en-US" sz="3000">
                <a:solidFill>
                  <a:srgbClr val="000000"/>
                </a:solidFill>
                <a:latin typeface="Poppins Medium"/>
              </a:rPr>
              <a:t>There are two main functions we require for Successive Cancelation Decoder. They can also be described as two types of SISO decoders used in different parts of the SC decoding algorithm. They are as described below:</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37</a:t>
            </a:r>
          </a:p>
        </p:txBody>
      </p:sp>
      <p:sp>
        <p:nvSpPr>
          <p:cNvPr name="Freeform 5" id="5"/>
          <p:cNvSpPr/>
          <p:nvPr/>
        </p:nvSpPr>
        <p:spPr>
          <a:xfrm flipH="false" flipV="false" rot="0">
            <a:off x="1855629" y="4217846"/>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07073" y="6663595"/>
            <a:ext cx="1582290" cy="1582290"/>
          </a:xfrm>
          <a:custGeom>
            <a:avLst/>
            <a:gdLst/>
            <a:ahLst/>
            <a:cxnLst/>
            <a:rect r="r" b="b" t="t" l="l"/>
            <a:pathLst>
              <a:path h="1582290" w="1582290">
                <a:moveTo>
                  <a:pt x="0" y="0"/>
                </a:moveTo>
                <a:lnTo>
                  <a:pt x="1582289" y="0"/>
                </a:lnTo>
                <a:lnTo>
                  <a:pt x="1582289"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93295" y="6663595"/>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flipH="true">
            <a:off x="1398218" y="5710952"/>
            <a:ext cx="921252" cy="952644"/>
          </a:xfrm>
          <a:prstGeom prst="line">
            <a:avLst/>
          </a:prstGeom>
          <a:ln cap="flat" w="38100">
            <a:solidFill>
              <a:srgbClr val="000000"/>
            </a:solidFill>
            <a:prstDash val="solid"/>
            <a:headEnd type="none" len="sm" w="sm"/>
            <a:tailEnd type="arrow" len="sm" w="med"/>
          </a:ln>
        </p:spPr>
      </p:sp>
      <p:sp>
        <p:nvSpPr>
          <p:cNvPr name="AutoShape 9" id="9"/>
          <p:cNvSpPr/>
          <p:nvPr/>
        </p:nvSpPr>
        <p:spPr>
          <a:xfrm>
            <a:off x="2989374" y="5710952"/>
            <a:ext cx="1095066" cy="952644"/>
          </a:xfrm>
          <a:prstGeom prst="line">
            <a:avLst/>
          </a:prstGeom>
          <a:ln cap="flat" w="38100">
            <a:solidFill>
              <a:srgbClr val="000000"/>
            </a:solidFill>
            <a:prstDash val="solid"/>
            <a:headEnd type="none" len="sm" w="sm"/>
            <a:tailEnd type="arrow" len="sm" w="med"/>
          </a:ln>
        </p:spPr>
      </p:sp>
      <p:sp>
        <p:nvSpPr>
          <p:cNvPr name="TextBox 10" id="10"/>
          <p:cNvSpPr txBox="true"/>
          <p:nvPr/>
        </p:nvSpPr>
        <p:spPr>
          <a:xfrm rot="0">
            <a:off x="1207866" y="8522110"/>
            <a:ext cx="38070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u1</a:t>
            </a:r>
          </a:p>
        </p:txBody>
      </p:sp>
      <p:sp>
        <p:nvSpPr>
          <p:cNvPr name="TextBox 11" id="11"/>
          <p:cNvSpPr txBox="true"/>
          <p:nvPr/>
        </p:nvSpPr>
        <p:spPr>
          <a:xfrm rot="0">
            <a:off x="3850879" y="8350660"/>
            <a:ext cx="46712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u2</a:t>
            </a:r>
          </a:p>
        </p:txBody>
      </p:sp>
      <p:sp>
        <p:nvSpPr>
          <p:cNvPr name="AutoShape 12" id="12"/>
          <p:cNvSpPr/>
          <p:nvPr/>
        </p:nvSpPr>
        <p:spPr>
          <a:xfrm>
            <a:off x="2623566" y="3300220"/>
            <a:ext cx="0" cy="941978"/>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587250" y="2670007"/>
            <a:ext cx="407263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r = [r1 r2]     x=[x1 x2]</a:t>
            </a:r>
          </a:p>
        </p:txBody>
      </p:sp>
      <p:sp>
        <p:nvSpPr>
          <p:cNvPr name="TextBox 14" id="14"/>
          <p:cNvSpPr txBox="true"/>
          <p:nvPr/>
        </p:nvSpPr>
        <p:spPr>
          <a:xfrm rot="-2700000">
            <a:off x="551888" y="5320865"/>
            <a:ext cx="1417496"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f(r1,r2)</a:t>
            </a:r>
          </a:p>
        </p:txBody>
      </p:sp>
      <p:sp>
        <p:nvSpPr>
          <p:cNvPr name="Freeform 15" id="15"/>
          <p:cNvSpPr/>
          <p:nvPr/>
        </p:nvSpPr>
        <p:spPr>
          <a:xfrm flipH="false" flipV="false" rot="0">
            <a:off x="7974581" y="415166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726025" y="6597409"/>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412248" y="6597409"/>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8" id="18"/>
          <p:cNvSpPr/>
          <p:nvPr/>
        </p:nvSpPr>
        <p:spPr>
          <a:xfrm flipH="true">
            <a:off x="7517170" y="5644765"/>
            <a:ext cx="921252" cy="952644"/>
          </a:xfrm>
          <a:prstGeom prst="line">
            <a:avLst/>
          </a:prstGeom>
          <a:ln cap="flat" w="38100">
            <a:solidFill>
              <a:srgbClr val="000000"/>
            </a:solidFill>
            <a:prstDash val="solid"/>
            <a:headEnd type="none" len="sm" w="sm"/>
            <a:tailEnd type="arrow" len="sm" w="med"/>
          </a:ln>
        </p:spPr>
      </p:sp>
      <p:sp>
        <p:nvSpPr>
          <p:cNvPr name="AutoShape 19" id="19"/>
          <p:cNvSpPr/>
          <p:nvPr/>
        </p:nvSpPr>
        <p:spPr>
          <a:xfrm>
            <a:off x="9108327" y="5644765"/>
            <a:ext cx="1095066" cy="952644"/>
          </a:xfrm>
          <a:prstGeom prst="line">
            <a:avLst/>
          </a:prstGeom>
          <a:ln cap="flat" w="38100">
            <a:solidFill>
              <a:srgbClr val="000000"/>
            </a:solidFill>
            <a:prstDash val="solid"/>
            <a:headEnd type="none" len="sm" w="sm"/>
            <a:tailEnd type="arrow" len="sm" w="med"/>
          </a:ln>
        </p:spPr>
      </p:sp>
      <p:sp>
        <p:nvSpPr>
          <p:cNvPr name="TextBox 20" id="20"/>
          <p:cNvSpPr txBox="true"/>
          <p:nvPr/>
        </p:nvSpPr>
        <p:spPr>
          <a:xfrm rot="0">
            <a:off x="7326819" y="8455924"/>
            <a:ext cx="38070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u1</a:t>
            </a:r>
          </a:p>
        </p:txBody>
      </p:sp>
      <p:sp>
        <p:nvSpPr>
          <p:cNvPr name="TextBox 21" id="21"/>
          <p:cNvSpPr txBox="true"/>
          <p:nvPr/>
        </p:nvSpPr>
        <p:spPr>
          <a:xfrm rot="0">
            <a:off x="9969832" y="8284474"/>
            <a:ext cx="46712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u2</a:t>
            </a:r>
          </a:p>
        </p:txBody>
      </p:sp>
      <p:sp>
        <p:nvSpPr>
          <p:cNvPr name="AutoShape 22" id="22"/>
          <p:cNvSpPr/>
          <p:nvPr/>
        </p:nvSpPr>
        <p:spPr>
          <a:xfrm>
            <a:off x="8742519" y="3234034"/>
            <a:ext cx="0" cy="941978"/>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7567707" y="2567928"/>
            <a:ext cx="2402125"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r = [r1 r2]    </a:t>
            </a:r>
          </a:p>
        </p:txBody>
      </p:sp>
      <p:sp>
        <p:nvSpPr>
          <p:cNvPr name="Freeform 24" id="24"/>
          <p:cNvSpPr/>
          <p:nvPr/>
        </p:nvSpPr>
        <p:spPr>
          <a:xfrm flipH="false" flipV="false" rot="0">
            <a:off x="14457863" y="4189760"/>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3209307" y="6635509"/>
            <a:ext cx="1582290" cy="1582290"/>
          </a:xfrm>
          <a:custGeom>
            <a:avLst/>
            <a:gdLst/>
            <a:ahLst/>
            <a:cxnLst/>
            <a:rect r="r" b="b" t="t" l="l"/>
            <a:pathLst>
              <a:path h="1582290" w="1582290">
                <a:moveTo>
                  <a:pt x="0" y="0"/>
                </a:moveTo>
                <a:lnTo>
                  <a:pt x="1582290" y="0"/>
                </a:lnTo>
                <a:lnTo>
                  <a:pt x="1582290"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895530" y="6635509"/>
            <a:ext cx="1582290" cy="1582290"/>
          </a:xfrm>
          <a:custGeom>
            <a:avLst/>
            <a:gdLst/>
            <a:ahLst/>
            <a:cxnLst/>
            <a:rect r="r" b="b" t="t" l="l"/>
            <a:pathLst>
              <a:path h="1582290" w="1582290">
                <a:moveTo>
                  <a:pt x="0" y="0"/>
                </a:moveTo>
                <a:lnTo>
                  <a:pt x="1582289" y="0"/>
                </a:lnTo>
                <a:lnTo>
                  <a:pt x="1582289" y="1582290"/>
                </a:lnTo>
                <a:lnTo>
                  <a:pt x="0" y="158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7" id="27"/>
          <p:cNvSpPr/>
          <p:nvPr/>
        </p:nvSpPr>
        <p:spPr>
          <a:xfrm flipH="true">
            <a:off x="14000452" y="5682865"/>
            <a:ext cx="921252" cy="952644"/>
          </a:xfrm>
          <a:prstGeom prst="line">
            <a:avLst/>
          </a:prstGeom>
          <a:ln cap="flat" w="38100">
            <a:solidFill>
              <a:srgbClr val="000000"/>
            </a:solidFill>
            <a:prstDash val="solid"/>
            <a:headEnd type="none" len="sm" w="sm"/>
            <a:tailEnd type="arrow" len="sm" w="med"/>
          </a:ln>
        </p:spPr>
      </p:sp>
      <p:sp>
        <p:nvSpPr>
          <p:cNvPr name="AutoShape 28" id="28"/>
          <p:cNvSpPr/>
          <p:nvPr/>
        </p:nvSpPr>
        <p:spPr>
          <a:xfrm>
            <a:off x="15591609" y="5682865"/>
            <a:ext cx="1095066" cy="952644"/>
          </a:xfrm>
          <a:prstGeom prst="line">
            <a:avLst/>
          </a:prstGeom>
          <a:ln cap="flat" w="38100">
            <a:solidFill>
              <a:srgbClr val="000000"/>
            </a:solidFill>
            <a:prstDash val="solid"/>
            <a:headEnd type="none" len="sm" w="sm"/>
            <a:tailEnd type="arrow" len="sm" w="med"/>
          </a:ln>
        </p:spPr>
      </p:sp>
      <p:sp>
        <p:nvSpPr>
          <p:cNvPr name="TextBox 29" id="29"/>
          <p:cNvSpPr txBox="true"/>
          <p:nvPr/>
        </p:nvSpPr>
        <p:spPr>
          <a:xfrm rot="0">
            <a:off x="13810101" y="8494024"/>
            <a:ext cx="38070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u1</a:t>
            </a:r>
          </a:p>
        </p:txBody>
      </p:sp>
      <p:sp>
        <p:nvSpPr>
          <p:cNvPr name="TextBox 30" id="30"/>
          <p:cNvSpPr txBox="true"/>
          <p:nvPr/>
        </p:nvSpPr>
        <p:spPr>
          <a:xfrm rot="0">
            <a:off x="16453114" y="8322574"/>
            <a:ext cx="46712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u2</a:t>
            </a:r>
          </a:p>
        </p:txBody>
      </p:sp>
      <p:sp>
        <p:nvSpPr>
          <p:cNvPr name="AutoShape 31" id="31"/>
          <p:cNvSpPr/>
          <p:nvPr/>
        </p:nvSpPr>
        <p:spPr>
          <a:xfrm flipV="true">
            <a:off x="15225800" y="3272134"/>
            <a:ext cx="0" cy="941978"/>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11721617" y="2643484"/>
            <a:ext cx="705478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x̂=[û1+û2 û2]</a:t>
            </a:r>
          </a:p>
        </p:txBody>
      </p:sp>
      <p:sp>
        <p:nvSpPr>
          <p:cNvPr name="TextBox 33" id="33"/>
          <p:cNvSpPr txBox="true"/>
          <p:nvPr/>
        </p:nvSpPr>
        <p:spPr>
          <a:xfrm rot="0">
            <a:off x="2195175" y="1765245"/>
            <a:ext cx="1112937"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Step 1</a:t>
            </a:r>
          </a:p>
        </p:txBody>
      </p:sp>
      <p:sp>
        <p:nvSpPr>
          <p:cNvPr name="TextBox 34" id="34"/>
          <p:cNvSpPr txBox="true"/>
          <p:nvPr/>
        </p:nvSpPr>
        <p:spPr>
          <a:xfrm rot="0">
            <a:off x="8142791" y="1699059"/>
            <a:ext cx="1199455"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Step 2</a:t>
            </a:r>
          </a:p>
        </p:txBody>
      </p:sp>
      <p:sp>
        <p:nvSpPr>
          <p:cNvPr name="TextBox 35" id="35"/>
          <p:cNvSpPr txBox="true"/>
          <p:nvPr/>
        </p:nvSpPr>
        <p:spPr>
          <a:xfrm rot="0">
            <a:off x="14646056" y="1660959"/>
            <a:ext cx="1205905"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Step 3</a:t>
            </a:r>
          </a:p>
        </p:txBody>
      </p:sp>
      <p:sp>
        <p:nvSpPr>
          <p:cNvPr name="AutoShape 36" id="36"/>
          <p:cNvSpPr/>
          <p:nvPr/>
        </p:nvSpPr>
        <p:spPr>
          <a:xfrm flipH="true">
            <a:off x="1221337" y="5724422"/>
            <a:ext cx="575408" cy="575408"/>
          </a:xfrm>
          <a:prstGeom prst="line">
            <a:avLst/>
          </a:prstGeom>
          <a:ln cap="flat" w="38100">
            <a:solidFill>
              <a:srgbClr val="000000"/>
            </a:solidFill>
            <a:prstDash val="solid"/>
            <a:headEnd type="none" len="sm" w="sm"/>
            <a:tailEnd type="arrow" len="sm" w="med"/>
          </a:ln>
        </p:spPr>
      </p:sp>
      <p:grpSp>
        <p:nvGrpSpPr>
          <p:cNvPr name="Group 37" id="37"/>
          <p:cNvGrpSpPr/>
          <p:nvPr/>
        </p:nvGrpSpPr>
        <p:grpSpPr>
          <a:xfrm rot="0">
            <a:off x="6580560" y="5037756"/>
            <a:ext cx="1394022" cy="1394353"/>
            <a:chOff x="0" y="0"/>
            <a:chExt cx="1858695" cy="1859137"/>
          </a:xfrm>
        </p:grpSpPr>
        <p:sp>
          <p:nvSpPr>
            <p:cNvPr name="TextBox 38" id="38"/>
            <p:cNvSpPr txBox="true"/>
            <p:nvPr/>
          </p:nvSpPr>
          <p:spPr>
            <a:xfrm rot="-2700000">
              <a:off x="-123927" y="518857"/>
              <a:ext cx="2018992" cy="7334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û1</a:t>
              </a:r>
            </a:p>
          </p:txBody>
        </p:sp>
        <p:sp>
          <p:nvSpPr>
            <p:cNvPr name="AutoShape 39" id="39"/>
            <p:cNvSpPr/>
            <p:nvPr/>
          </p:nvSpPr>
          <p:spPr>
            <a:xfrm flipV="true">
              <a:off x="637978" y="809346"/>
              <a:ext cx="1084103" cy="1031389"/>
            </a:xfrm>
            <a:prstGeom prst="line">
              <a:avLst/>
            </a:prstGeom>
            <a:ln cap="flat" w="50800">
              <a:solidFill>
                <a:srgbClr val="000000"/>
              </a:solidFill>
              <a:prstDash val="solid"/>
              <a:headEnd type="none" len="sm" w="sm"/>
              <a:tailEnd type="arrow" len="sm" w="med"/>
            </a:ln>
          </p:spPr>
        </p:sp>
      </p:grpSp>
      <p:sp>
        <p:nvSpPr>
          <p:cNvPr name="TextBox 40" id="40"/>
          <p:cNvSpPr txBox="true"/>
          <p:nvPr/>
        </p:nvSpPr>
        <p:spPr>
          <a:xfrm rot="2367535">
            <a:off x="9495592" y="5799270"/>
            <a:ext cx="2906713"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g(r1,r2,û1)</a:t>
            </a:r>
          </a:p>
        </p:txBody>
      </p:sp>
      <p:sp>
        <p:nvSpPr>
          <p:cNvPr name="AutoShape 41" id="41"/>
          <p:cNvSpPr/>
          <p:nvPr/>
        </p:nvSpPr>
        <p:spPr>
          <a:xfrm>
            <a:off x="9474827" y="5501020"/>
            <a:ext cx="728566" cy="636878"/>
          </a:xfrm>
          <a:prstGeom prst="line">
            <a:avLst/>
          </a:prstGeom>
          <a:ln cap="flat" w="38100">
            <a:solidFill>
              <a:srgbClr val="000000"/>
            </a:solidFill>
            <a:prstDash val="solid"/>
            <a:headEnd type="none" len="sm" w="sm"/>
            <a:tailEnd type="arrow" len="sm" w="med"/>
          </a:ln>
        </p:spPr>
      </p:sp>
      <p:grpSp>
        <p:nvGrpSpPr>
          <p:cNvPr name="Group 42" id="42"/>
          <p:cNvGrpSpPr/>
          <p:nvPr/>
        </p:nvGrpSpPr>
        <p:grpSpPr>
          <a:xfrm rot="0">
            <a:off x="13181229" y="5037756"/>
            <a:ext cx="1394022" cy="1394353"/>
            <a:chOff x="0" y="0"/>
            <a:chExt cx="1858695" cy="1859137"/>
          </a:xfrm>
        </p:grpSpPr>
        <p:sp>
          <p:nvSpPr>
            <p:cNvPr name="TextBox 43" id="43"/>
            <p:cNvSpPr txBox="true"/>
            <p:nvPr/>
          </p:nvSpPr>
          <p:spPr>
            <a:xfrm rot="-2700000">
              <a:off x="-123927" y="518857"/>
              <a:ext cx="2018992" cy="7334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û1</a:t>
              </a:r>
            </a:p>
          </p:txBody>
        </p:sp>
        <p:sp>
          <p:nvSpPr>
            <p:cNvPr name="AutoShape 44" id="44"/>
            <p:cNvSpPr/>
            <p:nvPr/>
          </p:nvSpPr>
          <p:spPr>
            <a:xfrm flipV="true">
              <a:off x="637978" y="809346"/>
              <a:ext cx="1084103" cy="1031389"/>
            </a:xfrm>
            <a:prstGeom prst="line">
              <a:avLst/>
            </a:prstGeom>
            <a:ln cap="flat" w="50800">
              <a:solidFill>
                <a:srgbClr val="000000"/>
              </a:solidFill>
              <a:prstDash val="solid"/>
              <a:headEnd type="none" len="sm" w="sm"/>
              <a:tailEnd type="arrow" len="sm" w="med"/>
            </a:ln>
          </p:spPr>
        </p:sp>
      </p:grpSp>
      <p:sp>
        <p:nvSpPr>
          <p:cNvPr name="TextBox 45" id="45"/>
          <p:cNvSpPr txBox="true"/>
          <p:nvPr/>
        </p:nvSpPr>
        <p:spPr>
          <a:xfrm rot="2555998">
            <a:off x="16040599" y="5498150"/>
            <a:ext cx="1725370"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û2</a:t>
            </a:r>
          </a:p>
        </p:txBody>
      </p:sp>
      <p:sp>
        <p:nvSpPr>
          <p:cNvPr name="AutoShape 46" id="46"/>
          <p:cNvSpPr/>
          <p:nvPr/>
        </p:nvSpPr>
        <p:spPr>
          <a:xfrm flipH="true" flipV="true">
            <a:off x="16093303" y="5615129"/>
            <a:ext cx="828496" cy="757005"/>
          </a:xfrm>
          <a:prstGeom prst="line">
            <a:avLst/>
          </a:prstGeom>
          <a:ln cap="flat" w="38100">
            <a:solidFill>
              <a:srgbClr val="000000"/>
            </a:solidFill>
            <a:prstDash val="solid"/>
            <a:headEnd type="none" len="sm" w="sm"/>
            <a:tailEnd type="arrow" len="sm" w="med"/>
          </a:ln>
        </p:spPr>
      </p:sp>
      <p:sp>
        <p:nvSpPr>
          <p:cNvPr name="TextBox 47" id="47"/>
          <p:cNvSpPr txBox="true"/>
          <p:nvPr/>
        </p:nvSpPr>
        <p:spPr>
          <a:xfrm rot="0">
            <a:off x="1705292" y="9420892"/>
            <a:ext cx="14400054"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We repeat the above three steps till we traverse the whole tree (For N&gt;2)</a:t>
            </a:r>
          </a:p>
        </p:txBody>
      </p:sp>
      <p:sp>
        <p:nvSpPr>
          <p:cNvPr name="TextBox 48" id="48"/>
          <p:cNvSpPr txBox="true"/>
          <p:nvPr/>
        </p:nvSpPr>
        <p:spPr>
          <a:xfrm rot="0">
            <a:off x="1470481" y="403457"/>
            <a:ext cx="14962941" cy="1044575"/>
          </a:xfrm>
          <a:prstGeom prst="rect">
            <a:avLst/>
          </a:prstGeom>
        </p:spPr>
        <p:txBody>
          <a:bodyPr anchor="t" rtlCol="false" tIns="0" lIns="0" bIns="0" rIns="0">
            <a:spAutoFit/>
          </a:bodyPr>
          <a:lstStyle/>
          <a:p>
            <a:pPr algn="ctr">
              <a:lnSpc>
                <a:spcPts val="8799"/>
              </a:lnSpc>
              <a:spcBef>
                <a:spcPct val="0"/>
              </a:spcBef>
            </a:pPr>
            <a:r>
              <a:rPr lang="en-US" sz="5499">
                <a:solidFill>
                  <a:srgbClr val="000000"/>
                </a:solidFill>
                <a:latin typeface="Poppins Bold"/>
              </a:rPr>
              <a:t>Successive Cancellation Decoding(N=2)</a:t>
            </a:r>
          </a:p>
        </p:txBody>
      </p:sp>
      <p:grpSp>
        <p:nvGrpSpPr>
          <p:cNvPr name="Group 49" id="49"/>
          <p:cNvGrpSpPr/>
          <p:nvPr/>
        </p:nvGrpSpPr>
        <p:grpSpPr>
          <a:xfrm rot="0">
            <a:off x="16401564" y="450526"/>
            <a:ext cx="3086100" cy="1047842"/>
            <a:chOff x="0" y="0"/>
            <a:chExt cx="812800" cy="275975"/>
          </a:xfrm>
        </p:grpSpPr>
        <p:sp>
          <p:nvSpPr>
            <p:cNvPr name="Freeform 50" id="50"/>
            <p:cNvSpPr/>
            <p:nvPr/>
          </p:nvSpPr>
          <p:spPr>
            <a:xfrm flipH="false" flipV="false" rot="0">
              <a:off x="0" y="0"/>
              <a:ext cx="812800" cy="275975"/>
            </a:xfrm>
            <a:custGeom>
              <a:avLst/>
              <a:gdLst/>
              <a:ahLst/>
              <a:cxnLst/>
              <a:rect r="r" b="b" t="t" l="l"/>
              <a:pathLst>
                <a:path h="275975" w="812800">
                  <a:moveTo>
                    <a:pt x="0" y="0"/>
                  </a:moveTo>
                  <a:lnTo>
                    <a:pt x="812800" y="0"/>
                  </a:lnTo>
                  <a:lnTo>
                    <a:pt x="812800" y="275975"/>
                  </a:lnTo>
                  <a:lnTo>
                    <a:pt x="0" y="275975"/>
                  </a:lnTo>
                  <a:close/>
                </a:path>
              </a:pathLst>
            </a:custGeom>
            <a:solidFill>
              <a:srgbClr val="FFFFFF"/>
            </a:solidFill>
          </p:spPr>
        </p:sp>
        <p:sp>
          <p:nvSpPr>
            <p:cNvPr name="TextBox 51" id="51"/>
            <p:cNvSpPr txBox="true"/>
            <p:nvPr/>
          </p:nvSpPr>
          <p:spPr>
            <a:xfrm>
              <a:off x="0" y="-76200"/>
              <a:ext cx="812800" cy="352175"/>
            </a:xfrm>
            <a:prstGeom prst="rect">
              <a:avLst/>
            </a:prstGeom>
          </p:spPr>
          <p:txBody>
            <a:bodyPr anchor="ctr" rtlCol="false" tIns="50800" lIns="50800" bIns="50800" rIns="50800"/>
            <a:lstStyle/>
            <a:p>
              <a:pPr algn="ctr">
                <a:lnSpc>
                  <a:spcPts val="2944"/>
                </a:lnSpc>
              </a:pP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38</a:t>
            </a:r>
          </a:p>
        </p:txBody>
      </p:sp>
      <p:sp>
        <p:nvSpPr>
          <p:cNvPr name="Freeform 5" id="5"/>
          <p:cNvSpPr/>
          <p:nvPr/>
        </p:nvSpPr>
        <p:spPr>
          <a:xfrm flipH="false" flipV="false" rot="0">
            <a:off x="2755356" y="4903375"/>
            <a:ext cx="1576638" cy="1576638"/>
          </a:xfrm>
          <a:custGeom>
            <a:avLst/>
            <a:gdLst/>
            <a:ahLst/>
            <a:cxnLst/>
            <a:rect r="r" b="b" t="t" l="l"/>
            <a:pathLst>
              <a:path h="1576638" w="1576638">
                <a:moveTo>
                  <a:pt x="0" y="0"/>
                </a:moveTo>
                <a:lnTo>
                  <a:pt x="1576638" y="0"/>
                </a:lnTo>
                <a:lnTo>
                  <a:pt x="1576638" y="1576638"/>
                </a:lnTo>
                <a:lnTo>
                  <a:pt x="0" y="157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3520550" y="3989027"/>
            <a:ext cx="0" cy="938614"/>
          </a:xfrm>
          <a:prstGeom prst="line">
            <a:avLst/>
          </a:prstGeom>
          <a:ln cap="flat" w="38100">
            <a:solidFill>
              <a:srgbClr val="000000"/>
            </a:solidFill>
            <a:prstDash val="solid"/>
            <a:headEnd type="none" len="sm" w="sm"/>
            <a:tailEnd type="arrow" len="sm" w="med"/>
          </a:ln>
        </p:spPr>
      </p:sp>
      <p:sp>
        <p:nvSpPr>
          <p:cNvPr name="TextBox 7" id="7"/>
          <p:cNvSpPr txBox="true"/>
          <p:nvPr/>
        </p:nvSpPr>
        <p:spPr>
          <a:xfrm rot="0">
            <a:off x="1491507" y="3370147"/>
            <a:ext cx="4058085"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L = [L1 L2 ..... LM]     </a:t>
            </a:r>
          </a:p>
        </p:txBody>
      </p:sp>
      <p:sp>
        <p:nvSpPr>
          <p:cNvPr name="TextBox 8" id="8"/>
          <p:cNvSpPr txBox="true"/>
          <p:nvPr/>
        </p:nvSpPr>
        <p:spPr>
          <a:xfrm rot="0">
            <a:off x="151694" y="5431672"/>
            <a:ext cx="2664497" cy="1177290"/>
          </a:xfrm>
          <a:prstGeom prst="rect">
            <a:avLst/>
          </a:prstGeom>
        </p:spPr>
        <p:txBody>
          <a:bodyPr anchor="t" rtlCol="false" tIns="0" lIns="0" bIns="0" rIns="0">
            <a:spAutoFit/>
          </a:bodyPr>
          <a:lstStyle/>
          <a:p>
            <a:pPr algn="ctr">
              <a:lnSpc>
                <a:spcPts val="4782"/>
              </a:lnSpc>
            </a:pPr>
            <a:r>
              <a:rPr lang="en-US" sz="2989">
                <a:solidFill>
                  <a:srgbClr val="000000"/>
                </a:solidFill>
                <a:latin typeface="Poppins Medium"/>
              </a:rPr>
              <a:t>f(L(1:M/2),</a:t>
            </a:r>
          </a:p>
          <a:p>
            <a:pPr algn="ctr">
              <a:lnSpc>
                <a:spcPts val="4782"/>
              </a:lnSpc>
              <a:spcBef>
                <a:spcPct val="0"/>
              </a:spcBef>
            </a:pPr>
            <a:r>
              <a:rPr lang="en-US" sz="2989">
                <a:solidFill>
                  <a:srgbClr val="000000"/>
                </a:solidFill>
                <a:latin typeface="Poppins Medium"/>
              </a:rPr>
              <a:t>L(1+M/2:M))</a:t>
            </a:r>
          </a:p>
        </p:txBody>
      </p:sp>
      <p:sp>
        <p:nvSpPr>
          <p:cNvPr name="Freeform 9" id="9"/>
          <p:cNvSpPr/>
          <p:nvPr/>
        </p:nvSpPr>
        <p:spPr>
          <a:xfrm flipH="false" flipV="false" rot="0">
            <a:off x="8147714" y="4035007"/>
            <a:ext cx="1576638" cy="1576638"/>
          </a:xfrm>
          <a:custGeom>
            <a:avLst/>
            <a:gdLst/>
            <a:ahLst/>
            <a:cxnLst/>
            <a:rect r="r" b="b" t="t" l="l"/>
            <a:pathLst>
              <a:path h="1576638" w="1576638">
                <a:moveTo>
                  <a:pt x="0" y="0"/>
                </a:moveTo>
                <a:lnTo>
                  <a:pt x="1576638" y="0"/>
                </a:lnTo>
                <a:lnTo>
                  <a:pt x="1576638" y="1576638"/>
                </a:lnTo>
                <a:lnTo>
                  <a:pt x="0" y="157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a:off x="8912908" y="3120659"/>
            <a:ext cx="0" cy="938614"/>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0">
            <a:off x="14748289" y="4000288"/>
            <a:ext cx="1576638" cy="1576638"/>
          </a:xfrm>
          <a:custGeom>
            <a:avLst/>
            <a:gdLst/>
            <a:ahLst/>
            <a:cxnLst/>
            <a:rect r="r" b="b" t="t" l="l"/>
            <a:pathLst>
              <a:path h="1576638" w="1576638">
                <a:moveTo>
                  <a:pt x="0" y="0"/>
                </a:moveTo>
                <a:lnTo>
                  <a:pt x="1576638" y="0"/>
                </a:lnTo>
                <a:lnTo>
                  <a:pt x="1576638" y="1576638"/>
                </a:lnTo>
                <a:lnTo>
                  <a:pt x="0" y="1576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V="true">
            <a:off x="15513483" y="3085939"/>
            <a:ext cx="0" cy="938614"/>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3075845" y="2468617"/>
            <a:ext cx="1144652"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Step L</a:t>
            </a:r>
          </a:p>
        </p:txBody>
      </p:sp>
      <p:sp>
        <p:nvSpPr>
          <p:cNvPr name="TextBox 14" id="14"/>
          <p:cNvSpPr txBox="true"/>
          <p:nvPr/>
        </p:nvSpPr>
        <p:spPr>
          <a:xfrm rot="0">
            <a:off x="8367604" y="2240834"/>
            <a:ext cx="1216032"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Step R</a:t>
            </a:r>
          </a:p>
        </p:txBody>
      </p:sp>
      <p:sp>
        <p:nvSpPr>
          <p:cNvPr name="TextBox 15" id="15"/>
          <p:cNvSpPr txBox="true"/>
          <p:nvPr/>
        </p:nvSpPr>
        <p:spPr>
          <a:xfrm rot="0">
            <a:off x="14965024" y="1799560"/>
            <a:ext cx="1238078"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Step U</a:t>
            </a:r>
          </a:p>
        </p:txBody>
      </p:sp>
      <p:sp>
        <p:nvSpPr>
          <p:cNvPr name="AutoShape 16" id="16"/>
          <p:cNvSpPr/>
          <p:nvPr/>
        </p:nvSpPr>
        <p:spPr>
          <a:xfrm flipH="true">
            <a:off x="1823231" y="6763292"/>
            <a:ext cx="573353" cy="573353"/>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2700000">
            <a:off x="6658364" y="5287115"/>
            <a:ext cx="1508835"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û1</a:t>
            </a:r>
          </a:p>
        </p:txBody>
      </p:sp>
      <p:sp>
        <p:nvSpPr>
          <p:cNvPr name="AutoShape 18" id="18"/>
          <p:cNvSpPr/>
          <p:nvPr/>
        </p:nvSpPr>
        <p:spPr>
          <a:xfrm flipV="true">
            <a:off x="7235446" y="5522779"/>
            <a:ext cx="810173" cy="770779"/>
          </a:xfrm>
          <a:prstGeom prst="line">
            <a:avLst/>
          </a:prstGeom>
          <a:ln cap="flat" w="38100">
            <a:solidFill>
              <a:srgbClr val="000000"/>
            </a:solidFill>
            <a:prstDash val="solid"/>
            <a:headEnd type="none" len="sm" w="sm"/>
            <a:tailEnd type="arrow" len="sm" w="med"/>
          </a:ln>
        </p:spPr>
      </p:sp>
      <p:sp>
        <p:nvSpPr>
          <p:cNvPr name="TextBox 19" id="19"/>
          <p:cNvSpPr txBox="true"/>
          <p:nvPr/>
        </p:nvSpPr>
        <p:spPr>
          <a:xfrm rot="0">
            <a:off x="9777115" y="4101604"/>
            <a:ext cx="2896330" cy="1784712"/>
          </a:xfrm>
          <a:prstGeom prst="rect">
            <a:avLst/>
          </a:prstGeom>
        </p:spPr>
        <p:txBody>
          <a:bodyPr anchor="t" rtlCol="false" tIns="0" lIns="0" bIns="0" rIns="0">
            <a:spAutoFit/>
          </a:bodyPr>
          <a:lstStyle/>
          <a:p>
            <a:pPr algn="ctr">
              <a:lnSpc>
                <a:spcPts val="4782"/>
              </a:lnSpc>
            </a:pPr>
            <a:r>
              <a:rPr lang="en-US" sz="2989">
                <a:solidFill>
                  <a:srgbClr val="000000"/>
                </a:solidFill>
                <a:latin typeface="Poppins Medium"/>
              </a:rPr>
              <a:t>g(L(1:M/2),</a:t>
            </a:r>
          </a:p>
          <a:p>
            <a:pPr algn="ctr">
              <a:lnSpc>
                <a:spcPts val="4782"/>
              </a:lnSpc>
            </a:pPr>
            <a:r>
              <a:rPr lang="en-US" sz="2989">
                <a:solidFill>
                  <a:srgbClr val="000000"/>
                </a:solidFill>
                <a:latin typeface="Poppins Medium"/>
              </a:rPr>
              <a:t>L(1+M/2:M),</a:t>
            </a:r>
          </a:p>
          <a:p>
            <a:pPr algn="ctr">
              <a:lnSpc>
                <a:spcPts val="4782"/>
              </a:lnSpc>
              <a:spcBef>
                <a:spcPct val="0"/>
              </a:spcBef>
            </a:pPr>
            <a:r>
              <a:rPr lang="en-US" sz="2989">
                <a:solidFill>
                  <a:srgbClr val="000000"/>
                </a:solidFill>
                <a:latin typeface="Poppins Medium"/>
              </a:rPr>
              <a:t>û1)</a:t>
            </a:r>
          </a:p>
        </p:txBody>
      </p:sp>
      <p:sp>
        <p:nvSpPr>
          <p:cNvPr name="AutoShape 20" id="20"/>
          <p:cNvSpPr/>
          <p:nvPr/>
        </p:nvSpPr>
        <p:spPr>
          <a:xfrm>
            <a:off x="9642601" y="5379548"/>
            <a:ext cx="725963" cy="634603"/>
          </a:xfrm>
          <a:prstGeom prst="line">
            <a:avLst/>
          </a:prstGeom>
          <a:ln cap="flat" w="38100">
            <a:solidFill>
              <a:srgbClr val="000000"/>
            </a:solidFill>
            <a:prstDash val="solid"/>
            <a:headEnd type="none" len="sm" w="sm"/>
            <a:tailEnd type="arrow" len="sm" w="med"/>
          </a:ln>
        </p:spPr>
      </p:sp>
      <p:sp>
        <p:nvSpPr>
          <p:cNvPr name="TextBox 21" id="21"/>
          <p:cNvSpPr txBox="true"/>
          <p:nvPr/>
        </p:nvSpPr>
        <p:spPr>
          <a:xfrm rot="-2700000">
            <a:off x="13370733" y="5149860"/>
            <a:ext cx="1508835"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û1</a:t>
            </a:r>
          </a:p>
        </p:txBody>
      </p:sp>
      <p:sp>
        <p:nvSpPr>
          <p:cNvPr name="AutoShape 22" id="22"/>
          <p:cNvSpPr/>
          <p:nvPr/>
        </p:nvSpPr>
        <p:spPr>
          <a:xfrm flipV="true">
            <a:off x="13947815" y="5385524"/>
            <a:ext cx="810173" cy="770779"/>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2555998">
            <a:off x="16322332" y="5311920"/>
            <a:ext cx="1719207"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û2</a:t>
            </a:r>
          </a:p>
        </p:txBody>
      </p:sp>
      <p:sp>
        <p:nvSpPr>
          <p:cNvPr name="AutoShape 24" id="24"/>
          <p:cNvSpPr/>
          <p:nvPr/>
        </p:nvSpPr>
        <p:spPr>
          <a:xfrm flipH="true" flipV="true">
            <a:off x="16377887" y="5420566"/>
            <a:ext cx="825536" cy="754301"/>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2088724" y="9531775"/>
            <a:ext cx="14348619"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We repeat the above three steps till we traverse the whole tree (For N&gt;2)</a:t>
            </a:r>
          </a:p>
        </p:txBody>
      </p:sp>
      <p:sp>
        <p:nvSpPr>
          <p:cNvPr name="TextBox 26" id="26"/>
          <p:cNvSpPr txBox="true"/>
          <p:nvPr/>
        </p:nvSpPr>
        <p:spPr>
          <a:xfrm rot="0">
            <a:off x="2990325" y="1785267"/>
            <a:ext cx="1075545"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M = 2</a:t>
            </a:r>
          </a:p>
        </p:txBody>
      </p:sp>
      <p:sp>
        <p:nvSpPr>
          <p:cNvPr name="TextBox 27" id="27"/>
          <p:cNvSpPr txBox="true"/>
          <p:nvPr/>
        </p:nvSpPr>
        <p:spPr>
          <a:xfrm rot="0">
            <a:off x="3973518" y="1655164"/>
            <a:ext cx="458266" cy="403080"/>
          </a:xfrm>
          <a:prstGeom prst="rect">
            <a:avLst/>
          </a:prstGeom>
        </p:spPr>
        <p:txBody>
          <a:bodyPr anchor="t" rtlCol="false" tIns="0" lIns="0" bIns="0" rIns="0">
            <a:spAutoFit/>
          </a:bodyPr>
          <a:lstStyle/>
          <a:p>
            <a:pPr algn="ctr">
              <a:lnSpc>
                <a:spcPts val="3331"/>
              </a:lnSpc>
              <a:spcBef>
                <a:spcPct val="0"/>
              </a:spcBef>
            </a:pPr>
            <a:r>
              <a:rPr lang="en-US" sz="2082">
                <a:solidFill>
                  <a:srgbClr val="000000"/>
                </a:solidFill>
                <a:latin typeface="Poppins Medium"/>
              </a:rPr>
              <a:t>m</a:t>
            </a:r>
          </a:p>
        </p:txBody>
      </p:sp>
      <p:sp>
        <p:nvSpPr>
          <p:cNvPr name="AutoShape 28" id="28"/>
          <p:cNvSpPr/>
          <p:nvPr/>
        </p:nvSpPr>
        <p:spPr>
          <a:xfrm flipH="true">
            <a:off x="2289272" y="6367281"/>
            <a:ext cx="892474" cy="892474"/>
          </a:xfrm>
          <a:prstGeom prst="line">
            <a:avLst/>
          </a:prstGeom>
          <a:ln cap="flat" w="38100">
            <a:solidFill>
              <a:srgbClr val="000000"/>
            </a:solidFill>
            <a:prstDash val="solid"/>
            <a:headEnd type="none" len="sm" w="sm"/>
            <a:tailEnd type="none" len="sm" w="sm"/>
          </a:ln>
        </p:spPr>
      </p:sp>
      <p:sp>
        <p:nvSpPr>
          <p:cNvPr name="TextBox 29" id="29"/>
          <p:cNvSpPr txBox="true"/>
          <p:nvPr/>
        </p:nvSpPr>
        <p:spPr>
          <a:xfrm rot="0">
            <a:off x="484640" y="7754030"/>
            <a:ext cx="8598826"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f(a(1:p),b(1:p))=[f(a1,b1)f(a2,b2) ...f(ap,bp)]</a:t>
            </a:r>
          </a:p>
        </p:txBody>
      </p:sp>
      <p:sp>
        <p:nvSpPr>
          <p:cNvPr name="AutoShape 30" id="30"/>
          <p:cNvSpPr/>
          <p:nvPr/>
        </p:nvSpPr>
        <p:spPr>
          <a:xfrm flipH="true">
            <a:off x="7755715" y="5536202"/>
            <a:ext cx="892474" cy="892474"/>
          </a:xfrm>
          <a:prstGeom prst="line">
            <a:avLst/>
          </a:prstGeom>
          <a:ln cap="flat" w="38100">
            <a:solidFill>
              <a:srgbClr val="000000"/>
            </a:solidFill>
            <a:prstDash val="solid"/>
            <a:headEnd type="none" len="sm" w="sm"/>
            <a:tailEnd type="none" len="sm" w="sm"/>
          </a:ln>
        </p:spPr>
      </p:sp>
      <p:sp>
        <p:nvSpPr>
          <p:cNvPr name="AutoShape 31" id="31"/>
          <p:cNvSpPr/>
          <p:nvPr/>
        </p:nvSpPr>
        <p:spPr>
          <a:xfrm flipH="true" flipV="true">
            <a:off x="9263988" y="5522779"/>
            <a:ext cx="1104577" cy="988861"/>
          </a:xfrm>
          <a:prstGeom prst="line">
            <a:avLst/>
          </a:prstGeom>
          <a:ln cap="flat" w="38100">
            <a:solidFill>
              <a:srgbClr val="000000"/>
            </a:solidFill>
            <a:prstDash val="solid"/>
            <a:headEnd type="none" len="sm" w="sm"/>
            <a:tailEnd type="none" len="sm" w="sm"/>
          </a:ln>
        </p:spPr>
      </p:sp>
      <p:sp>
        <p:nvSpPr>
          <p:cNvPr name="TextBox 32" id="32"/>
          <p:cNvSpPr txBox="true"/>
          <p:nvPr/>
        </p:nvSpPr>
        <p:spPr>
          <a:xfrm rot="0">
            <a:off x="12021817" y="2468617"/>
            <a:ext cx="7029583"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[û1+û2 û2]</a:t>
            </a:r>
          </a:p>
        </p:txBody>
      </p:sp>
      <p:sp>
        <p:nvSpPr>
          <p:cNvPr name="TextBox 33" id="33"/>
          <p:cNvSpPr txBox="true"/>
          <p:nvPr/>
        </p:nvSpPr>
        <p:spPr>
          <a:xfrm rot="0">
            <a:off x="523327" y="6588301"/>
            <a:ext cx="1306787" cy="356669"/>
          </a:xfrm>
          <a:prstGeom prst="rect">
            <a:avLst/>
          </a:prstGeom>
        </p:spPr>
        <p:txBody>
          <a:bodyPr anchor="t" rtlCol="false" tIns="0" lIns="0" bIns="0" rIns="0">
            <a:spAutoFit/>
          </a:bodyPr>
          <a:lstStyle/>
          <a:p>
            <a:pPr algn="ctr">
              <a:lnSpc>
                <a:spcPts val="2944"/>
              </a:lnSpc>
              <a:spcBef>
                <a:spcPct val="0"/>
              </a:spcBef>
            </a:pPr>
            <a:r>
              <a:rPr lang="en-US" sz="1840">
                <a:solidFill>
                  <a:srgbClr val="000000"/>
                </a:solidFill>
                <a:latin typeface="Poppins Medium"/>
              </a:rPr>
              <a:t>M/2 values</a:t>
            </a:r>
          </a:p>
        </p:txBody>
      </p:sp>
      <p:sp>
        <p:nvSpPr>
          <p:cNvPr name="TextBox 34" id="34"/>
          <p:cNvSpPr txBox="true"/>
          <p:nvPr/>
        </p:nvSpPr>
        <p:spPr>
          <a:xfrm rot="0">
            <a:off x="10667575" y="5856424"/>
            <a:ext cx="1306787" cy="356669"/>
          </a:xfrm>
          <a:prstGeom prst="rect">
            <a:avLst/>
          </a:prstGeom>
        </p:spPr>
        <p:txBody>
          <a:bodyPr anchor="t" rtlCol="false" tIns="0" lIns="0" bIns="0" rIns="0">
            <a:spAutoFit/>
          </a:bodyPr>
          <a:lstStyle/>
          <a:p>
            <a:pPr algn="ctr">
              <a:lnSpc>
                <a:spcPts val="2944"/>
              </a:lnSpc>
              <a:spcBef>
                <a:spcPct val="0"/>
              </a:spcBef>
            </a:pPr>
            <a:r>
              <a:rPr lang="en-US" sz="1840">
                <a:solidFill>
                  <a:srgbClr val="000000"/>
                </a:solidFill>
                <a:latin typeface="Poppins Medium"/>
              </a:rPr>
              <a:t>M/2 values</a:t>
            </a:r>
          </a:p>
        </p:txBody>
      </p:sp>
      <p:sp>
        <p:nvSpPr>
          <p:cNvPr name="TextBox 35" id="35"/>
          <p:cNvSpPr txBox="true"/>
          <p:nvPr/>
        </p:nvSpPr>
        <p:spPr>
          <a:xfrm rot="-2700000">
            <a:off x="7264550" y="5871864"/>
            <a:ext cx="1033378" cy="356669"/>
          </a:xfrm>
          <a:prstGeom prst="rect">
            <a:avLst/>
          </a:prstGeom>
        </p:spPr>
        <p:txBody>
          <a:bodyPr anchor="t" rtlCol="false" tIns="0" lIns="0" bIns="0" rIns="0">
            <a:spAutoFit/>
          </a:bodyPr>
          <a:lstStyle/>
          <a:p>
            <a:pPr algn="ctr">
              <a:lnSpc>
                <a:spcPts val="2944"/>
              </a:lnSpc>
              <a:spcBef>
                <a:spcPct val="0"/>
              </a:spcBef>
            </a:pPr>
            <a:r>
              <a:rPr lang="en-US" sz="1840">
                <a:solidFill>
                  <a:srgbClr val="000000"/>
                </a:solidFill>
                <a:latin typeface="Poppins Medium"/>
              </a:rPr>
              <a:t>M/2  bits</a:t>
            </a:r>
          </a:p>
        </p:txBody>
      </p:sp>
      <p:sp>
        <p:nvSpPr>
          <p:cNvPr name="TextBox 36" id="36"/>
          <p:cNvSpPr txBox="true"/>
          <p:nvPr/>
        </p:nvSpPr>
        <p:spPr>
          <a:xfrm rot="0">
            <a:off x="14879495" y="6093855"/>
            <a:ext cx="1627914" cy="356669"/>
          </a:xfrm>
          <a:prstGeom prst="rect">
            <a:avLst/>
          </a:prstGeom>
        </p:spPr>
        <p:txBody>
          <a:bodyPr anchor="t" rtlCol="false" tIns="0" lIns="0" bIns="0" rIns="0">
            <a:spAutoFit/>
          </a:bodyPr>
          <a:lstStyle/>
          <a:p>
            <a:pPr algn="ctr">
              <a:lnSpc>
                <a:spcPts val="2944"/>
              </a:lnSpc>
              <a:spcBef>
                <a:spcPct val="0"/>
              </a:spcBef>
            </a:pPr>
            <a:r>
              <a:rPr lang="en-US" sz="1840">
                <a:solidFill>
                  <a:srgbClr val="000000"/>
                </a:solidFill>
                <a:latin typeface="Poppins Medium"/>
              </a:rPr>
              <a:t>M/2 bits each</a:t>
            </a:r>
          </a:p>
        </p:txBody>
      </p:sp>
      <p:sp>
        <p:nvSpPr>
          <p:cNvPr name="TextBox 37" id="37"/>
          <p:cNvSpPr txBox="true"/>
          <p:nvPr/>
        </p:nvSpPr>
        <p:spPr>
          <a:xfrm rot="0">
            <a:off x="15681655" y="3322400"/>
            <a:ext cx="708233" cy="356669"/>
          </a:xfrm>
          <a:prstGeom prst="rect">
            <a:avLst/>
          </a:prstGeom>
        </p:spPr>
        <p:txBody>
          <a:bodyPr anchor="t" rtlCol="false" tIns="0" lIns="0" bIns="0" rIns="0">
            <a:spAutoFit/>
          </a:bodyPr>
          <a:lstStyle/>
          <a:p>
            <a:pPr algn="ctr">
              <a:lnSpc>
                <a:spcPts val="2944"/>
              </a:lnSpc>
              <a:spcBef>
                <a:spcPct val="0"/>
              </a:spcBef>
            </a:pPr>
            <a:r>
              <a:rPr lang="en-US" sz="1840">
                <a:solidFill>
                  <a:srgbClr val="000000"/>
                </a:solidFill>
                <a:latin typeface="Poppins Medium"/>
              </a:rPr>
              <a:t>M bits</a:t>
            </a:r>
          </a:p>
        </p:txBody>
      </p:sp>
      <p:sp>
        <p:nvSpPr>
          <p:cNvPr name="TextBox 38" id="38"/>
          <p:cNvSpPr txBox="true"/>
          <p:nvPr/>
        </p:nvSpPr>
        <p:spPr>
          <a:xfrm rot="0">
            <a:off x="9391726" y="7597856"/>
            <a:ext cx="8982646" cy="1177290"/>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g(a(1:p),b(1:p),c)=[g(a1,b1,c1)g(a2,b2,c2) ...g(ap,bp,cp)]</a:t>
            </a:r>
          </a:p>
        </p:txBody>
      </p:sp>
      <p:sp>
        <p:nvSpPr>
          <p:cNvPr name="TextBox 39" id="39"/>
          <p:cNvSpPr txBox="true"/>
          <p:nvPr/>
        </p:nvSpPr>
        <p:spPr>
          <a:xfrm rot="0">
            <a:off x="3870051" y="8936084"/>
            <a:ext cx="10426829" cy="569867"/>
          </a:xfrm>
          <a:prstGeom prst="rect">
            <a:avLst/>
          </a:prstGeom>
        </p:spPr>
        <p:txBody>
          <a:bodyPr anchor="t" rtlCol="false" tIns="0" lIns="0" bIns="0" rIns="0">
            <a:spAutoFit/>
          </a:bodyPr>
          <a:lstStyle/>
          <a:p>
            <a:pPr algn="ctr">
              <a:lnSpc>
                <a:spcPts val="4782"/>
              </a:lnSpc>
              <a:spcBef>
                <a:spcPct val="0"/>
              </a:spcBef>
            </a:pPr>
            <a:r>
              <a:rPr lang="en-US" sz="2989">
                <a:solidFill>
                  <a:srgbClr val="000000"/>
                </a:solidFill>
                <a:latin typeface="Poppins Medium"/>
              </a:rPr>
              <a:t>Here f and g functions are the same as defined earlier</a:t>
            </a:r>
          </a:p>
        </p:txBody>
      </p:sp>
      <p:sp>
        <p:nvSpPr>
          <p:cNvPr name="AutoShape 40" id="40"/>
          <p:cNvSpPr/>
          <p:nvPr/>
        </p:nvSpPr>
        <p:spPr>
          <a:xfrm flipH="true">
            <a:off x="14319316" y="5490431"/>
            <a:ext cx="892474" cy="892474"/>
          </a:xfrm>
          <a:prstGeom prst="line">
            <a:avLst/>
          </a:prstGeom>
          <a:ln cap="flat" w="38100">
            <a:solidFill>
              <a:srgbClr val="000000"/>
            </a:solidFill>
            <a:prstDash val="solid"/>
            <a:headEnd type="none" len="sm" w="sm"/>
            <a:tailEnd type="none" len="sm" w="sm"/>
          </a:ln>
        </p:spPr>
      </p:sp>
      <p:sp>
        <p:nvSpPr>
          <p:cNvPr name="AutoShape 41" id="41"/>
          <p:cNvSpPr/>
          <p:nvPr/>
        </p:nvSpPr>
        <p:spPr>
          <a:xfrm flipH="true" flipV="true">
            <a:off x="15827588" y="5477009"/>
            <a:ext cx="1104577" cy="988861"/>
          </a:xfrm>
          <a:prstGeom prst="line">
            <a:avLst/>
          </a:prstGeom>
          <a:ln cap="flat" w="38100">
            <a:solidFill>
              <a:srgbClr val="000000"/>
            </a:solidFill>
            <a:prstDash val="solid"/>
            <a:headEnd type="none" len="sm" w="sm"/>
            <a:tailEnd type="none" len="sm" w="sm"/>
          </a:ln>
        </p:spPr>
      </p:sp>
      <p:sp>
        <p:nvSpPr>
          <p:cNvPr name="TextBox 42" id="42"/>
          <p:cNvSpPr txBox="true"/>
          <p:nvPr/>
        </p:nvSpPr>
        <p:spPr>
          <a:xfrm rot="0">
            <a:off x="917091" y="612213"/>
            <a:ext cx="16849487" cy="1044575"/>
          </a:xfrm>
          <a:prstGeom prst="rect">
            <a:avLst/>
          </a:prstGeom>
        </p:spPr>
        <p:txBody>
          <a:bodyPr anchor="t" rtlCol="false" tIns="0" lIns="0" bIns="0" rIns="0">
            <a:spAutoFit/>
          </a:bodyPr>
          <a:lstStyle/>
          <a:p>
            <a:pPr algn="ctr">
              <a:lnSpc>
                <a:spcPts val="8799"/>
              </a:lnSpc>
              <a:spcBef>
                <a:spcPct val="0"/>
              </a:spcBef>
            </a:pPr>
            <a:r>
              <a:rPr lang="en-US" sz="5499">
                <a:solidFill>
                  <a:srgbClr val="000000"/>
                </a:solidFill>
                <a:latin typeface="Poppins Bold"/>
              </a:rPr>
              <a:t>Successive Cancellation Decoding(for any 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39</a:t>
            </a:r>
          </a:p>
        </p:txBody>
      </p:sp>
      <p:sp>
        <p:nvSpPr>
          <p:cNvPr name="TextBox 5" id="5"/>
          <p:cNvSpPr txBox="true"/>
          <p:nvPr/>
        </p:nvSpPr>
        <p:spPr>
          <a:xfrm rot="0">
            <a:off x="2042937" y="8616487"/>
            <a:ext cx="13841068" cy="11906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We repeat the above step for all the leaf nodes till we traverse the whole tree (For N&gt;2)</a:t>
            </a:r>
          </a:p>
        </p:txBody>
      </p:sp>
      <p:sp>
        <p:nvSpPr>
          <p:cNvPr name="TextBox 6" id="6"/>
          <p:cNvSpPr txBox="true"/>
          <p:nvPr/>
        </p:nvSpPr>
        <p:spPr>
          <a:xfrm rot="0">
            <a:off x="1915438" y="6736423"/>
            <a:ext cx="5467052"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If ‘i’ is a Frozen Position: ûi=0</a:t>
            </a:r>
          </a:p>
        </p:txBody>
      </p:sp>
      <p:sp>
        <p:nvSpPr>
          <p:cNvPr name="Freeform 7" id="7"/>
          <p:cNvSpPr/>
          <p:nvPr/>
        </p:nvSpPr>
        <p:spPr>
          <a:xfrm flipH="false" flipV="false" rot="0">
            <a:off x="7547063" y="4411184"/>
            <a:ext cx="1582290" cy="1582290"/>
          </a:xfrm>
          <a:custGeom>
            <a:avLst/>
            <a:gdLst/>
            <a:ahLst/>
            <a:cxnLst/>
            <a:rect r="r" b="b" t="t" l="l"/>
            <a:pathLst>
              <a:path h="1582290" w="1582290">
                <a:moveTo>
                  <a:pt x="0" y="0"/>
                </a:moveTo>
                <a:lnTo>
                  <a:pt x="1582290" y="0"/>
                </a:lnTo>
                <a:lnTo>
                  <a:pt x="1582290" y="1582289"/>
                </a:lnTo>
                <a:lnTo>
                  <a:pt x="0" y="1582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2700000">
            <a:off x="7491879" y="3068453"/>
            <a:ext cx="1417496"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Bold"/>
              </a:rPr>
              <a:t>L(ui)</a:t>
            </a:r>
          </a:p>
        </p:txBody>
      </p:sp>
      <p:sp>
        <p:nvSpPr>
          <p:cNvPr name="AutoShape 9" id="9"/>
          <p:cNvSpPr/>
          <p:nvPr/>
        </p:nvSpPr>
        <p:spPr>
          <a:xfrm flipH="true">
            <a:off x="8161327" y="3472010"/>
            <a:ext cx="575408" cy="575408"/>
          </a:xfrm>
          <a:prstGeom prst="line">
            <a:avLst/>
          </a:prstGeom>
          <a:ln cap="flat" w="38100">
            <a:solidFill>
              <a:srgbClr val="000000"/>
            </a:solidFill>
            <a:prstDash val="solid"/>
            <a:headEnd type="none" len="sm" w="sm"/>
            <a:tailEnd type="arrow" len="sm" w="med"/>
          </a:ln>
        </p:spPr>
      </p:sp>
      <p:sp>
        <p:nvSpPr>
          <p:cNvPr name="TextBox 10" id="10"/>
          <p:cNvSpPr txBox="true"/>
          <p:nvPr/>
        </p:nvSpPr>
        <p:spPr>
          <a:xfrm rot="-2700000">
            <a:off x="8900934" y="3827391"/>
            <a:ext cx="1417496"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Bold"/>
              </a:rPr>
              <a:t>ûi</a:t>
            </a:r>
          </a:p>
        </p:txBody>
      </p:sp>
      <p:sp>
        <p:nvSpPr>
          <p:cNvPr name="AutoShape 11" id="11"/>
          <p:cNvSpPr/>
          <p:nvPr/>
        </p:nvSpPr>
        <p:spPr>
          <a:xfrm flipV="true">
            <a:off x="8863880" y="3866589"/>
            <a:ext cx="560240" cy="590186"/>
          </a:xfrm>
          <a:prstGeom prst="line">
            <a:avLst/>
          </a:prstGeom>
          <a:ln cap="flat" w="38100">
            <a:solidFill>
              <a:srgbClr val="000000"/>
            </a:solidFill>
            <a:prstDash val="solid"/>
            <a:headEnd type="none" len="sm" w="sm"/>
            <a:tailEnd type="arrow" len="sm" w="med"/>
          </a:ln>
        </p:spPr>
      </p:sp>
      <p:sp>
        <p:nvSpPr>
          <p:cNvPr name="AutoShape 12" id="12"/>
          <p:cNvSpPr/>
          <p:nvPr/>
        </p:nvSpPr>
        <p:spPr>
          <a:xfrm flipV="true">
            <a:off x="8338208" y="2240731"/>
            <a:ext cx="2170452" cy="2170452"/>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8164278" y="6088723"/>
            <a:ext cx="347861"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ui</a:t>
            </a:r>
          </a:p>
        </p:txBody>
      </p:sp>
      <p:sp>
        <p:nvSpPr>
          <p:cNvPr name="TextBox 14" id="14"/>
          <p:cNvSpPr txBox="true"/>
          <p:nvPr/>
        </p:nvSpPr>
        <p:spPr>
          <a:xfrm rot="0">
            <a:off x="1915438" y="7241248"/>
            <a:ext cx="5007868"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If ‘i’ is a message Position:</a:t>
            </a:r>
          </a:p>
        </p:txBody>
      </p:sp>
      <p:sp>
        <p:nvSpPr>
          <p:cNvPr name="TextBox 15" id="15"/>
          <p:cNvSpPr txBox="true"/>
          <p:nvPr/>
        </p:nvSpPr>
        <p:spPr>
          <a:xfrm rot="0">
            <a:off x="7153365" y="7273462"/>
            <a:ext cx="3166739"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ûi=0, if L(ui) ≥ 0</a:t>
            </a:r>
          </a:p>
        </p:txBody>
      </p:sp>
      <p:sp>
        <p:nvSpPr>
          <p:cNvPr name="TextBox 16" id="16"/>
          <p:cNvSpPr txBox="true"/>
          <p:nvPr/>
        </p:nvSpPr>
        <p:spPr>
          <a:xfrm rot="0">
            <a:off x="6856566" y="7806862"/>
            <a:ext cx="3760337"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ûi=1, if L(ui) &lt; 0</a:t>
            </a:r>
          </a:p>
        </p:txBody>
      </p:sp>
      <p:sp>
        <p:nvSpPr>
          <p:cNvPr name="TextBox 17" id="17"/>
          <p:cNvSpPr txBox="true"/>
          <p:nvPr/>
        </p:nvSpPr>
        <p:spPr>
          <a:xfrm rot="0">
            <a:off x="719257" y="573086"/>
            <a:ext cx="16849487" cy="1044575"/>
          </a:xfrm>
          <a:prstGeom prst="rect">
            <a:avLst/>
          </a:prstGeom>
        </p:spPr>
        <p:txBody>
          <a:bodyPr anchor="t" rtlCol="false" tIns="0" lIns="0" bIns="0" rIns="0">
            <a:spAutoFit/>
          </a:bodyPr>
          <a:lstStyle/>
          <a:p>
            <a:pPr algn="ctr">
              <a:lnSpc>
                <a:spcPts val="8799"/>
              </a:lnSpc>
              <a:spcBef>
                <a:spcPct val="0"/>
              </a:spcBef>
            </a:pPr>
            <a:r>
              <a:rPr lang="en-US" sz="5499">
                <a:solidFill>
                  <a:srgbClr val="000000"/>
                </a:solidFill>
                <a:latin typeface="Poppins Bold"/>
              </a:rPr>
              <a:t>Successive Cancellation Decoding(for any 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377232" y="1393"/>
            <a:ext cx="20489488" cy="549272"/>
            <a:chOff x="0" y="0"/>
            <a:chExt cx="6931012" cy="185803"/>
          </a:xfrm>
        </p:grpSpPr>
        <p:sp>
          <p:nvSpPr>
            <p:cNvPr name="Freeform 5" id="5"/>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4374177" y="646536"/>
            <a:ext cx="954917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oppins Medium"/>
              </a:rPr>
              <a:t>Group Members</a:t>
            </a:r>
          </a:p>
        </p:txBody>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8" id="8"/>
          <p:cNvSpPr txBox="true"/>
          <p:nvPr/>
        </p:nvSpPr>
        <p:spPr>
          <a:xfrm rot="0">
            <a:off x="1154608" y="2781347"/>
            <a:ext cx="6439138" cy="6151245"/>
          </a:xfrm>
          <a:prstGeom prst="rect">
            <a:avLst/>
          </a:prstGeom>
        </p:spPr>
        <p:txBody>
          <a:bodyPr anchor="t" rtlCol="false" tIns="0" lIns="0" bIns="0" rIns="0">
            <a:spAutoFit/>
          </a:bodyPr>
          <a:lstStyle/>
          <a:p>
            <a:pPr>
              <a:lnSpc>
                <a:spcPts val="8250"/>
              </a:lnSpc>
            </a:pPr>
            <a:r>
              <a:rPr lang="en-US" sz="3300">
                <a:solidFill>
                  <a:srgbClr val="000000"/>
                </a:solidFill>
                <a:latin typeface="Poppins Medium"/>
              </a:rPr>
              <a:t>Aditya Desai (202201451)</a:t>
            </a:r>
          </a:p>
          <a:p>
            <a:pPr>
              <a:lnSpc>
                <a:spcPts val="8250"/>
              </a:lnSpc>
            </a:pPr>
            <a:r>
              <a:rPr lang="en-US" sz="3300">
                <a:solidFill>
                  <a:srgbClr val="000000"/>
                </a:solidFill>
                <a:latin typeface="Poppins Medium"/>
              </a:rPr>
              <a:t>Dev Vyas (202201453)</a:t>
            </a:r>
          </a:p>
          <a:p>
            <a:pPr>
              <a:lnSpc>
                <a:spcPts val="8250"/>
              </a:lnSpc>
            </a:pPr>
            <a:r>
              <a:rPr lang="en-US" sz="3300">
                <a:solidFill>
                  <a:srgbClr val="000000"/>
                </a:solidFill>
                <a:latin typeface="Poppins Medium"/>
              </a:rPr>
              <a:t>Srushti Makwana (202201458)</a:t>
            </a:r>
          </a:p>
          <a:p>
            <a:pPr>
              <a:lnSpc>
                <a:spcPts val="8250"/>
              </a:lnSpc>
            </a:pPr>
            <a:r>
              <a:rPr lang="en-US" sz="3300">
                <a:solidFill>
                  <a:srgbClr val="000000"/>
                </a:solidFill>
                <a:latin typeface="Poppins Medium"/>
              </a:rPr>
              <a:t>Harsh Popatiya (202201463)</a:t>
            </a:r>
          </a:p>
          <a:p>
            <a:pPr>
              <a:lnSpc>
                <a:spcPts val="8250"/>
              </a:lnSpc>
            </a:pPr>
            <a:r>
              <a:rPr lang="en-US" sz="3300">
                <a:solidFill>
                  <a:srgbClr val="000000"/>
                </a:solidFill>
                <a:latin typeface="Poppins Medium"/>
              </a:rPr>
              <a:t>Hardi Naik (202201477)</a:t>
            </a:r>
          </a:p>
          <a:p>
            <a:pPr>
              <a:lnSpc>
                <a:spcPts val="8250"/>
              </a:lnSpc>
            </a:pPr>
            <a:r>
              <a:rPr lang="en-US" sz="3300">
                <a:solidFill>
                  <a:srgbClr val="000000"/>
                </a:solidFill>
                <a:latin typeface="Poppins Medium"/>
              </a:rPr>
              <a:t>Anuj Valambhiya (202201481)</a:t>
            </a:r>
          </a:p>
        </p:txBody>
      </p:sp>
      <p:sp>
        <p:nvSpPr>
          <p:cNvPr name="TextBox 9" id="9"/>
          <p:cNvSpPr txBox="true"/>
          <p:nvPr/>
        </p:nvSpPr>
        <p:spPr>
          <a:xfrm rot="0">
            <a:off x="10254548" y="2723569"/>
            <a:ext cx="7004752" cy="6094096"/>
          </a:xfrm>
          <a:prstGeom prst="rect">
            <a:avLst/>
          </a:prstGeom>
        </p:spPr>
        <p:txBody>
          <a:bodyPr anchor="t" rtlCol="false" tIns="0" lIns="0" bIns="0" rIns="0">
            <a:spAutoFit/>
          </a:bodyPr>
          <a:lstStyle/>
          <a:p>
            <a:pPr algn="r">
              <a:lnSpc>
                <a:spcPts val="8249"/>
              </a:lnSpc>
            </a:pPr>
            <a:r>
              <a:rPr lang="en-US" sz="3299">
                <a:solidFill>
                  <a:srgbClr val="000000"/>
                </a:solidFill>
                <a:latin typeface="Poppins Medium"/>
              </a:rPr>
              <a:t>Nandini Mandaviya (202201487)</a:t>
            </a:r>
          </a:p>
          <a:p>
            <a:pPr algn="r">
              <a:lnSpc>
                <a:spcPts val="8249"/>
              </a:lnSpc>
            </a:pPr>
            <a:r>
              <a:rPr lang="en-US" sz="3299">
                <a:solidFill>
                  <a:srgbClr val="000000"/>
                </a:solidFill>
                <a:latin typeface="Poppins Medium"/>
              </a:rPr>
              <a:t>Hitanshu Variya (202201510)</a:t>
            </a:r>
          </a:p>
          <a:p>
            <a:pPr algn="r">
              <a:lnSpc>
                <a:spcPts val="8249"/>
              </a:lnSpc>
            </a:pPr>
            <a:r>
              <a:rPr lang="en-US" sz="3299">
                <a:solidFill>
                  <a:srgbClr val="000000"/>
                </a:solidFill>
                <a:latin typeface="Poppins Medium"/>
              </a:rPr>
              <a:t>Jainam Patel (202201514)</a:t>
            </a:r>
          </a:p>
          <a:p>
            <a:pPr algn="r">
              <a:lnSpc>
                <a:spcPts val="8249"/>
              </a:lnSpc>
            </a:pPr>
            <a:r>
              <a:rPr lang="en-US" sz="3299">
                <a:solidFill>
                  <a:srgbClr val="000000"/>
                </a:solidFill>
                <a:latin typeface="Poppins Medium"/>
              </a:rPr>
              <a:t>Heer Shah (202201525)</a:t>
            </a:r>
          </a:p>
          <a:p>
            <a:pPr algn="r">
              <a:lnSpc>
                <a:spcPts val="8249"/>
              </a:lnSpc>
            </a:pPr>
            <a:r>
              <a:rPr lang="en-US" sz="3299">
                <a:solidFill>
                  <a:srgbClr val="000000"/>
                </a:solidFill>
                <a:latin typeface="Poppins Medium"/>
              </a:rPr>
              <a:t>Dhruvin Chaudhary (202101239)</a:t>
            </a:r>
          </a:p>
          <a:p>
            <a:pPr algn="r">
              <a:lnSpc>
                <a:spcPts val="8249"/>
              </a:lnSpc>
            </a:pPr>
          </a:p>
        </p:txBody>
      </p:sp>
      <p:sp>
        <p:nvSpPr>
          <p:cNvPr name="AutoShape 10" id="10"/>
          <p:cNvSpPr/>
          <p:nvPr/>
        </p:nvSpPr>
        <p:spPr>
          <a:xfrm>
            <a:off x="8857986" y="2841601"/>
            <a:ext cx="19050" cy="609099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40</a:t>
            </a:r>
          </a:p>
        </p:txBody>
      </p:sp>
      <p:sp>
        <p:nvSpPr>
          <p:cNvPr name="TextBox 5" id="5"/>
          <p:cNvSpPr txBox="true"/>
          <p:nvPr/>
        </p:nvSpPr>
        <p:spPr>
          <a:xfrm rot="0">
            <a:off x="1318418" y="3130388"/>
            <a:ext cx="5893355" cy="581025"/>
          </a:xfrm>
          <a:prstGeom prst="rect">
            <a:avLst/>
          </a:prstGeom>
        </p:spPr>
        <p:txBody>
          <a:bodyPr anchor="t" rtlCol="false" tIns="0" lIns="0" bIns="0" rIns="0">
            <a:spAutoFit/>
          </a:bodyPr>
          <a:lstStyle/>
          <a:p>
            <a:pPr>
              <a:lnSpc>
                <a:spcPts val="4800"/>
              </a:lnSpc>
              <a:spcBef>
                <a:spcPct val="0"/>
              </a:spcBef>
            </a:pPr>
            <a:r>
              <a:rPr lang="en-US" sz="3000">
                <a:solidFill>
                  <a:srgbClr val="000000"/>
                </a:solidFill>
                <a:latin typeface="Poppins Medium Bold"/>
              </a:rPr>
              <a:t>Start at the root.</a:t>
            </a:r>
          </a:p>
        </p:txBody>
      </p:sp>
      <p:sp>
        <p:nvSpPr>
          <p:cNvPr name="TextBox 6" id="6"/>
          <p:cNvSpPr txBox="true"/>
          <p:nvPr/>
        </p:nvSpPr>
        <p:spPr>
          <a:xfrm rot="0">
            <a:off x="1860216" y="4495320"/>
            <a:ext cx="7528192" cy="501015"/>
          </a:xfrm>
          <a:prstGeom prst="rect">
            <a:avLst/>
          </a:prstGeom>
        </p:spPr>
        <p:txBody>
          <a:bodyPr anchor="t" rtlCol="false" tIns="0" lIns="0" bIns="0" rIns="0">
            <a:spAutoFit/>
          </a:bodyPr>
          <a:lstStyle/>
          <a:p>
            <a:pPr marL="582932" indent="-291466" lvl="1">
              <a:lnSpc>
                <a:spcPts val="4320"/>
              </a:lnSpc>
              <a:spcBef>
                <a:spcPct val="0"/>
              </a:spcBef>
              <a:buAutoNum type="arabicPeriod" startAt="1"/>
            </a:pPr>
            <a:r>
              <a:rPr lang="en-US" sz="2700">
                <a:solidFill>
                  <a:srgbClr val="000000"/>
                </a:solidFill>
                <a:latin typeface="Poppins Medium"/>
              </a:rPr>
              <a:t> Do step L and go to the left child.</a:t>
            </a:r>
          </a:p>
        </p:txBody>
      </p:sp>
      <p:sp>
        <p:nvSpPr>
          <p:cNvPr name="TextBox 7" id="7"/>
          <p:cNvSpPr txBox="true"/>
          <p:nvPr/>
        </p:nvSpPr>
        <p:spPr>
          <a:xfrm rot="0">
            <a:off x="2149934" y="5167785"/>
            <a:ext cx="8094175" cy="1043940"/>
          </a:xfrm>
          <a:prstGeom prst="rect">
            <a:avLst/>
          </a:prstGeom>
        </p:spPr>
        <p:txBody>
          <a:bodyPr anchor="t" rtlCol="false" tIns="0" lIns="0" bIns="0" rIns="0">
            <a:spAutoFit/>
          </a:bodyPr>
          <a:lstStyle/>
          <a:p>
            <a:pPr>
              <a:lnSpc>
                <a:spcPts val="4320"/>
              </a:lnSpc>
              <a:spcBef>
                <a:spcPct val="0"/>
              </a:spcBef>
            </a:pPr>
            <a:r>
              <a:rPr lang="en-US" sz="2700">
                <a:solidFill>
                  <a:srgbClr val="000000"/>
                </a:solidFill>
                <a:latin typeface="Poppins Medium"/>
              </a:rPr>
              <a:t>2. Once the decision (û1) is recieved from the left child, do step R and go to the right child</a:t>
            </a:r>
          </a:p>
        </p:txBody>
      </p:sp>
      <p:sp>
        <p:nvSpPr>
          <p:cNvPr name="TextBox 8" id="8"/>
          <p:cNvSpPr txBox="true"/>
          <p:nvPr/>
        </p:nvSpPr>
        <p:spPr>
          <a:xfrm rot="0">
            <a:off x="2149934" y="6383174"/>
            <a:ext cx="8788565" cy="1043940"/>
          </a:xfrm>
          <a:prstGeom prst="rect">
            <a:avLst/>
          </a:prstGeom>
        </p:spPr>
        <p:txBody>
          <a:bodyPr anchor="t" rtlCol="false" tIns="0" lIns="0" bIns="0" rIns="0">
            <a:spAutoFit/>
          </a:bodyPr>
          <a:lstStyle/>
          <a:p>
            <a:pPr>
              <a:lnSpc>
                <a:spcPts val="4320"/>
              </a:lnSpc>
              <a:spcBef>
                <a:spcPct val="0"/>
              </a:spcBef>
            </a:pPr>
            <a:r>
              <a:rPr lang="en-US" sz="2700">
                <a:solidFill>
                  <a:srgbClr val="000000"/>
                </a:solidFill>
                <a:latin typeface="Poppins Medium"/>
              </a:rPr>
              <a:t>3. When decision is received from the right child (û2), do step U and go to the parent.</a:t>
            </a:r>
          </a:p>
        </p:txBody>
      </p:sp>
      <p:sp>
        <p:nvSpPr>
          <p:cNvPr name="TextBox 9" id="9"/>
          <p:cNvSpPr txBox="true"/>
          <p:nvPr/>
        </p:nvSpPr>
        <p:spPr>
          <a:xfrm rot="0">
            <a:off x="1252513" y="2032482"/>
            <a:ext cx="3615095" cy="963988"/>
          </a:xfrm>
          <a:prstGeom prst="rect">
            <a:avLst/>
          </a:prstGeom>
        </p:spPr>
        <p:txBody>
          <a:bodyPr anchor="t" rtlCol="false" tIns="0" lIns="0" bIns="0" rIns="0">
            <a:spAutoFit/>
          </a:bodyPr>
          <a:lstStyle/>
          <a:p>
            <a:pPr algn="ctr">
              <a:lnSpc>
                <a:spcPts val="8038"/>
              </a:lnSpc>
              <a:spcBef>
                <a:spcPct val="0"/>
              </a:spcBef>
            </a:pPr>
            <a:r>
              <a:rPr lang="en-US" sz="5023">
                <a:solidFill>
                  <a:srgbClr val="000000"/>
                </a:solidFill>
                <a:latin typeface="Archivo Black"/>
              </a:rPr>
              <a:t>Algorithm:</a:t>
            </a:r>
          </a:p>
        </p:txBody>
      </p:sp>
      <p:sp>
        <p:nvSpPr>
          <p:cNvPr name="TextBox 10" id="10"/>
          <p:cNvSpPr txBox="true"/>
          <p:nvPr/>
        </p:nvSpPr>
        <p:spPr>
          <a:xfrm rot="0">
            <a:off x="1259740" y="3752370"/>
            <a:ext cx="4614744"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Bold"/>
              </a:rPr>
              <a:t>For intermediate nodes</a:t>
            </a:r>
          </a:p>
        </p:txBody>
      </p:sp>
      <p:sp>
        <p:nvSpPr>
          <p:cNvPr name="TextBox 11" id="11"/>
          <p:cNvSpPr txBox="true"/>
          <p:nvPr/>
        </p:nvSpPr>
        <p:spPr>
          <a:xfrm rot="0">
            <a:off x="1319153" y="7567594"/>
            <a:ext cx="2845713" cy="5810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Bold"/>
              </a:rPr>
              <a:t>For Leaf nodes</a:t>
            </a:r>
          </a:p>
        </p:txBody>
      </p:sp>
      <p:sp>
        <p:nvSpPr>
          <p:cNvPr name="TextBox 12" id="12"/>
          <p:cNvSpPr txBox="true"/>
          <p:nvPr/>
        </p:nvSpPr>
        <p:spPr>
          <a:xfrm rot="0">
            <a:off x="2149934" y="8215294"/>
            <a:ext cx="9128026" cy="501015"/>
          </a:xfrm>
          <a:prstGeom prst="rect">
            <a:avLst/>
          </a:prstGeom>
        </p:spPr>
        <p:txBody>
          <a:bodyPr anchor="t" rtlCol="false" tIns="0" lIns="0" bIns="0" rIns="0">
            <a:spAutoFit/>
          </a:bodyPr>
          <a:lstStyle/>
          <a:p>
            <a:pPr algn="ctr">
              <a:lnSpc>
                <a:spcPts val="4320"/>
              </a:lnSpc>
              <a:spcBef>
                <a:spcPct val="0"/>
              </a:spcBef>
            </a:pPr>
            <a:r>
              <a:rPr lang="en-US" sz="2700">
                <a:solidFill>
                  <a:srgbClr val="000000"/>
                </a:solidFill>
                <a:latin typeface="Poppins Medium"/>
              </a:rPr>
              <a:t>Leaf must make a decision and send it to the parent</a:t>
            </a:r>
          </a:p>
        </p:txBody>
      </p:sp>
      <p:sp>
        <p:nvSpPr>
          <p:cNvPr name="TextBox 13" id="13"/>
          <p:cNvSpPr txBox="true"/>
          <p:nvPr/>
        </p:nvSpPr>
        <p:spPr>
          <a:xfrm rot="0">
            <a:off x="2742009" y="654532"/>
            <a:ext cx="12803981" cy="1044575"/>
          </a:xfrm>
          <a:prstGeom prst="rect">
            <a:avLst/>
          </a:prstGeom>
        </p:spPr>
        <p:txBody>
          <a:bodyPr anchor="t" rtlCol="false" tIns="0" lIns="0" bIns="0" rIns="0">
            <a:spAutoFit/>
          </a:bodyPr>
          <a:lstStyle/>
          <a:p>
            <a:pPr algn="ctr">
              <a:lnSpc>
                <a:spcPts val="8799"/>
              </a:lnSpc>
              <a:spcBef>
                <a:spcPct val="0"/>
              </a:spcBef>
            </a:pPr>
            <a:r>
              <a:rPr lang="en-US" sz="5499">
                <a:solidFill>
                  <a:srgbClr val="000000"/>
                </a:solidFill>
                <a:latin typeface="Poppins Bold"/>
              </a:rPr>
              <a:t>Successive Cancellation Decoding</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77976" y="0"/>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943687" y="9737728"/>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3423122" y="3146827"/>
            <a:ext cx="11441757"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Simulating Outputs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799578"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490470" y="1445778"/>
            <a:ext cx="10142014" cy="8058904"/>
          </a:xfrm>
          <a:custGeom>
            <a:avLst/>
            <a:gdLst/>
            <a:ahLst/>
            <a:cxnLst/>
            <a:rect r="r" b="b" t="t" l="l"/>
            <a:pathLst>
              <a:path h="8058904" w="10142014">
                <a:moveTo>
                  <a:pt x="0" y="0"/>
                </a:moveTo>
                <a:lnTo>
                  <a:pt x="10142014" y="0"/>
                </a:lnTo>
                <a:lnTo>
                  <a:pt x="10142014" y="8058903"/>
                </a:lnTo>
                <a:lnTo>
                  <a:pt x="0" y="8058903"/>
                </a:lnTo>
                <a:lnTo>
                  <a:pt x="0" y="0"/>
                </a:lnTo>
                <a:close/>
              </a:path>
            </a:pathLst>
          </a:custGeom>
          <a:blipFill>
            <a:blip r:embed="rId2"/>
            <a:stretch>
              <a:fillRect l="0" t="0" r="0" b="0"/>
            </a:stretch>
          </a:blipFill>
        </p:spPr>
      </p:sp>
      <p:sp>
        <p:nvSpPr>
          <p:cNvPr name="TextBox 7" id="7"/>
          <p:cNvSpPr txBox="true"/>
          <p:nvPr/>
        </p:nvSpPr>
        <p:spPr>
          <a:xfrm rot="0">
            <a:off x="16576993" y="8898255"/>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493557"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2964058" y="723537"/>
            <a:ext cx="12675871" cy="8839927"/>
          </a:xfrm>
          <a:custGeom>
            <a:avLst/>
            <a:gdLst/>
            <a:ahLst/>
            <a:cxnLst/>
            <a:rect r="r" b="b" t="t" l="l"/>
            <a:pathLst>
              <a:path h="8839927" w="12675871">
                <a:moveTo>
                  <a:pt x="0" y="0"/>
                </a:moveTo>
                <a:lnTo>
                  <a:pt x="12675871" y="0"/>
                </a:lnTo>
                <a:lnTo>
                  <a:pt x="12675871" y="8839926"/>
                </a:lnTo>
                <a:lnTo>
                  <a:pt x="0" y="8839926"/>
                </a:lnTo>
                <a:lnTo>
                  <a:pt x="0" y="0"/>
                </a:lnTo>
                <a:close/>
              </a:path>
            </a:pathLst>
          </a:custGeom>
          <a:blipFill>
            <a:blip r:embed="rId2"/>
            <a:stretch>
              <a:fillRect l="0" t="0" r="0" b="0"/>
            </a:stretch>
          </a:blipFill>
        </p:spPr>
      </p:sp>
      <p:sp>
        <p:nvSpPr>
          <p:cNvPr name="TextBox 7" id="7"/>
          <p:cNvSpPr txBox="true"/>
          <p:nvPr/>
        </p:nvSpPr>
        <p:spPr>
          <a:xfrm rot="0">
            <a:off x="16918147" y="8898255"/>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2477976"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3596763" y="749521"/>
            <a:ext cx="10627588" cy="8418136"/>
          </a:xfrm>
          <a:custGeom>
            <a:avLst/>
            <a:gdLst/>
            <a:ahLst/>
            <a:cxnLst/>
            <a:rect r="r" b="b" t="t" l="l"/>
            <a:pathLst>
              <a:path h="8418136" w="10627588">
                <a:moveTo>
                  <a:pt x="0" y="0"/>
                </a:moveTo>
                <a:lnTo>
                  <a:pt x="10627587" y="0"/>
                </a:lnTo>
                <a:lnTo>
                  <a:pt x="10627587" y="8418136"/>
                </a:lnTo>
                <a:lnTo>
                  <a:pt x="0" y="8418136"/>
                </a:lnTo>
                <a:lnTo>
                  <a:pt x="0" y="0"/>
                </a:lnTo>
                <a:close/>
              </a:path>
            </a:pathLst>
          </a:custGeom>
          <a:blipFill>
            <a:blip r:embed="rId2"/>
            <a:stretch>
              <a:fillRect l="0" t="0" r="0" b="0"/>
            </a:stretch>
          </a:blipFill>
        </p:spPr>
      </p:sp>
      <p:sp>
        <p:nvSpPr>
          <p:cNvPr name="TextBox 7" id="7"/>
          <p:cNvSpPr txBox="true"/>
          <p:nvPr/>
        </p:nvSpPr>
        <p:spPr>
          <a:xfrm rot="0">
            <a:off x="16918147" y="8898255"/>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44</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77976" y="0"/>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943687" y="9737728"/>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3423122" y="3146827"/>
            <a:ext cx="11441757"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Functionality Test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964358"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044500" y="1318875"/>
            <a:ext cx="9976781" cy="7482586"/>
          </a:xfrm>
          <a:custGeom>
            <a:avLst/>
            <a:gdLst/>
            <a:ahLst/>
            <a:cxnLst/>
            <a:rect r="r" b="b" t="t" l="l"/>
            <a:pathLst>
              <a:path h="7482586" w="9976781">
                <a:moveTo>
                  <a:pt x="0" y="0"/>
                </a:moveTo>
                <a:lnTo>
                  <a:pt x="9976781" y="0"/>
                </a:lnTo>
                <a:lnTo>
                  <a:pt x="9976781" y="7482586"/>
                </a:lnTo>
                <a:lnTo>
                  <a:pt x="0" y="7482586"/>
                </a:lnTo>
                <a:lnTo>
                  <a:pt x="0" y="0"/>
                </a:lnTo>
                <a:close/>
              </a:path>
            </a:pathLst>
          </a:custGeom>
          <a:blipFill>
            <a:blip r:embed="rId2"/>
            <a:stretch>
              <a:fillRect l="0" t="0" r="0" b="0"/>
            </a:stretch>
          </a:blipFill>
        </p:spPr>
      </p:sp>
      <p:sp>
        <p:nvSpPr>
          <p:cNvPr name="Freeform 7" id="7"/>
          <p:cNvSpPr/>
          <p:nvPr/>
        </p:nvSpPr>
        <p:spPr>
          <a:xfrm flipH="false" flipV="false" rot="0">
            <a:off x="5377427" y="1309024"/>
            <a:ext cx="7641665" cy="693663"/>
          </a:xfrm>
          <a:custGeom>
            <a:avLst/>
            <a:gdLst/>
            <a:ahLst/>
            <a:cxnLst/>
            <a:rect r="r" b="b" t="t" l="l"/>
            <a:pathLst>
              <a:path h="693663" w="7641665">
                <a:moveTo>
                  <a:pt x="0" y="0"/>
                </a:moveTo>
                <a:lnTo>
                  <a:pt x="7641665" y="0"/>
                </a:lnTo>
                <a:lnTo>
                  <a:pt x="7641665" y="693663"/>
                </a:lnTo>
                <a:lnTo>
                  <a:pt x="0" y="693663"/>
                </a:lnTo>
                <a:lnTo>
                  <a:pt x="0" y="0"/>
                </a:lnTo>
                <a:close/>
              </a:path>
            </a:pathLst>
          </a:custGeom>
          <a:blipFill>
            <a:blip r:embed="rId3"/>
            <a:stretch>
              <a:fillRect l="0" t="0" r="0" b="0"/>
            </a:stretch>
          </a:blipFill>
        </p:spPr>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622573"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240354" y="1465765"/>
            <a:ext cx="9581308" cy="7185981"/>
          </a:xfrm>
          <a:custGeom>
            <a:avLst/>
            <a:gdLst/>
            <a:ahLst/>
            <a:cxnLst/>
            <a:rect r="r" b="b" t="t" l="l"/>
            <a:pathLst>
              <a:path h="7185981" w="9581308">
                <a:moveTo>
                  <a:pt x="0" y="0"/>
                </a:moveTo>
                <a:lnTo>
                  <a:pt x="9581307" y="0"/>
                </a:lnTo>
                <a:lnTo>
                  <a:pt x="9581307" y="7185981"/>
                </a:lnTo>
                <a:lnTo>
                  <a:pt x="0" y="7185981"/>
                </a:lnTo>
                <a:lnTo>
                  <a:pt x="0" y="0"/>
                </a:lnTo>
                <a:close/>
              </a:path>
            </a:pathLst>
          </a:custGeom>
          <a:blipFill>
            <a:blip r:embed="rId2"/>
            <a:stretch>
              <a:fillRect l="0" t="0" r="0" b="0"/>
            </a:stretch>
          </a:blipFill>
        </p:spPr>
      </p:sp>
      <p:sp>
        <p:nvSpPr>
          <p:cNvPr name="Freeform 7" id="7"/>
          <p:cNvSpPr/>
          <p:nvPr/>
        </p:nvSpPr>
        <p:spPr>
          <a:xfrm flipH="false" flipV="false" rot="0">
            <a:off x="5326272" y="1338797"/>
            <a:ext cx="7635456" cy="790689"/>
          </a:xfrm>
          <a:custGeom>
            <a:avLst/>
            <a:gdLst/>
            <a:ahLst/>
            <a:cxnLst/>
            <a:rect r="r" b="b" t="t" l="l"/>
            <a:pathLst>
              <a:path h="790689" w="7635456">
                <a:moveTo>
                  <a:pt x="0" y="0"/>
                </a:moveTo>
                <a:lnTo>
                  <a:pt x="7635456" y="0"/>
                </a:lnTo>
                <a:lnTo>
                  <a:pt x="7635456" y="790688"/>
                </a:lnTo>
                <a:lnTo>
                  <a:pt x="0" y="790688"/>
                </a:lnTo>
                <a:lnTo>
                  <a:pt x="0" y="0"/>
                </a:lnTo>
                <a:close/>
              </a:path>
            </a:pathLst>
          </a:custGeom>
          <a:blipFill>
            <a:blip r:embed="rId3"/>
            <a:stretch>
              <a:fillRect l="0" t="0" r="0" b="0"/>
            </a:stretch>
          </a:blipFill>
        </p:spPr>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705417"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093464" y="1355598"/>
            <a:ext cx="9875088" cy="7406316"/>
          </a:xfrm>
          <a:custGeom>
            <a:avLst/>
            <a:gdLst/>
            <a:ahLst/>
            <a:cxnLst/>
            <a:rect r="r" b="b" t="t" l="l"/>
            <a:pathLst>
              <a:path h="7406316" w="9875088">
                <a:moveTo>
                  <a:pt x="0" y="0"/>
                </a:moveTo>
                <a:lnTo>
                  <a:pt x="9875088" y="0"/>
                </a:lnTo>
                <a:lnTo>
                  <a:pt x="9875088" y="7406316"/>
                </a:lnTo>
                <a:lnTo>
                  <a:pt x="0" y="7406316"/>
                </a:lnTo>
                <a:lnTo>
                  <a:pt x="0" y="0"/>
                </a:lnTo>
                <a:close/>
              </a:path>
            </a:pathLst>
          </a:custGeom>
          <a:blipFill>
            <a:blip r:embed="rId2"/>
            <a:stretch>
              <a:fillRect l="0" t="0" r="0" b="0"/>
            </a:stretch>
          </a:blipFill>
        </p:spPr>
      </p:sp>
      <p:sp>
        <p:nvSpPr>
          <p:cNvPr name="Freeform 7" id="7"/>
          <p:cNvSpPr/>
          <p:nvPr/>
        </p:nvSpPr>
        <p:spPr>
          <a:xfrm flipH="false" flipV="false" rot="0">
            <a:off x="5325457" y="1203184"/>
            <a:ext cx="7637086" cy="835095"/>
          </a:xfrm>
          <a:custGeom>
            <a:avLst/>
            <a:gdLst/>
            <a:ahLst/>
            <a:cxnLst/>
            <a:rect r="r" b="b" t="t" l="l"/>
            <a:pathLst>
              <a:path h="835095" w="7637086">
                <a:moveTo>
                  <a:pt x="0" y="0"/>
                </a:moveTo>
                <a:lnTo>
                  <a:pt x="7637086" y="0"/>
                </a:lnTo>
                <a:lnTo>
                  <a:pt x="7637086" y="835096"/>
                </a:lnTo>
                <a:lnTo>
                  <a:pt x="0" y="835096"/>
                </a:lnTo>
                <a:lnTo>
                  <a:pt x="0" y="0"/>
                </a:lnTo>
                <a:close/>
              </a:path>
            </a:pathLst>
          </a:custGeom>
          <a:blipFill>
            <a:blip r:embed="rId3"/>
            <a:stretch>
              <a:fillRect l="-3750" t="0" r="-4142" b="-3938"/>
            </a:stretch>
          </a:blipFill>
        </p:spPr>
      </p:sp>
      <p:grpSp>
        <p:nvGrpSpPr>
          <p:cNvPr name="Group 8" id="8"/>
          <p:cNvGrpSpPr/>
          <p:nvPr/>
        </p:nvGrpSpPr>
        <p:grpSpPr>
          <a:xfrm rot="0">
            <a:off x="4093464" y="3942889"/>
            <a:ext cx="745880" cy="2231734"/>
            <a:chOff x="0" y="0"/>
            <a:chExt cx="196446" cy="587782"/>
          </a:xfrm>
        </p:grpSpPr>
        <p:sp>
          <p:nvSpPr>
            <p:cNvPr name="Freeform 9" id="9"/>
            <p:cNvSpPr/>
            <p:nvPr/>
          </p:nvSpPr>
          <p:spPr>
            <a:xfrm flipH="false" flipV="false" rot="0">
              <a:off x="0" y="0"/>
              <a:ext cx="196446" cy="587782"/>
            </a:xfrm>
            <a:custGeom>
              <a:avLst/>
              <a:gdLst/>
              <a:ahLst/>
              <a:cxnLst/>
              <a:rect r="r" b="b" t="t" l="l"/>
              <a:pathLst>
                <a:path h="587782" w="196446">
                  <a:moveTo>
                    <a:pt x="0" y="0"/>
                  </a:moveTo>
                  <a:lnTo>
                    <a:pt x="196446" y="0"/>
                  </a:lnTo>
                  <a:lnTo>
                    <a:pt x="196446" y="587782"/>
                  </a:lnTo>
                  <a:lnTo>
                    <a:pt x="0" y="587782"/>
                  </a:lnTo>
                  <a:close/>
                </a:path>
              </a:pathLst>
            </a:custGeom>
            <a:solidFill>
              <a:srgbClr val="FFFFFF"/>
            </a:solidFill>
          </p:spPr>
        </p:sp>
        <p:sp>
          <p:nvSpPr>
            <p:cNvPr name="TextBox 10" id="10"/>
            <p:cNvSpPr txBox="true"/>
            <p:nvPr/>
          </p:nvSpPr>
          <p:spPr>
            <a:xfrm>
              <a:off x="0" y="-76200"/>
              <a:ext cx="196446" cy="663982"/>
            </a:xfrm>
            <a:prstGeom prst="rect">
              <a:avLst/>
            </a:prstGeom>
          </p:spPr>
          <p:txBody>
            <a:bodyPr anchor="ctr" rtlCol="false" tIns="50800" lIns="50800" bIns="50800" rIns="50800"/>
            <a:lstStyle/>
            <a:p>
              <a:pPr algn="ctr">
                <a:lnSpc>
                  <a:spcPts val="2944"/>
                </a:lnSpc>
              </a:pPr>
            </a:p>
          </p:txBody>
        </p:sp>
      </p:grpSp>
      <p:sp>
        <p:nvSpPr>
          <p:cNvPr name="TextBox 11" id="11"/>
          <p:cNvSpPr txBox="true"/>
          <p:nvPr/>
        </p:nvSpPr>
        <p:spPr>
          <a:xfrm rot="-5400000">
            <a:off x="3707488" y="4900904"/>
            <a:ext cx="1990925" cy="335264"/>
          </a:xfrm>
          <a:prstGeom prst="rect">
            <a:avLst/>
          </a:prstGeom>
        </p:spPr>
        <p:txBody>
          <a:bodyPr anchor="t" rtlCol="false" tIns="0" lIns="0" bIns="0" rIns="0">
            <a:spAutoFit/>
          </a:bodyPr>
          <a:lstStyle/>
          <a:p>
            <a:pPr algn="ctr">
              <a:lnSpc>
                <a:spcPts val="2819"/>
              </a:lnSpc>
              <a:spcBef>
                <a:spcPct val="0"/>
              </a:spcBef>
            </a:pPr>
            <a:r>
              <a:rPr lang="en-US" sz="1762">
                <a:solidFill>
                  <a:srgbClr val="000000"/>
                </a:solidFill>
                <a:latin typeface="Poppins Medium"/>
              </a:rPr>
              <a:t>Block_Error_Rate</a:t>
            </a:r>
          </a:p>
        </p:txBody>
      </p:sp>
      <p:sp>
        <p:nvSpPr>
          <p:cNvPr name="TextBox 12" id="12"/>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48</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49</a:t>
            </a:r>
          </a:p>
        </p:txBody>
      </p:sp>
      <p:sp>
        <p:nvSpPr>
          <p:cNvPr name="TextBox 5" id="5"/>
          <p:cNvSpPr txBox="true"/>
          <p:nvPr/>
        </p:nvSpPr>
        <p:spPr>
          <a:xfrm rot="0">
            <a:off x="266127" y="1085850"/>
            <a:ext cx="17755746" cy="715739"/>
          </a:xfrm>
          <a:prstGeom prst="rect">
            <a:avLst/>
          </a:prstGeom>
        </p:spPr>
        <p:txBody>
          <a:bodyPr anchor="t" rtlCol="false" tIns="0" lIns="0" bIns="0" rIns="0">
            <a:spAutoFit/>
          </a:bodyPr>
          <a:lstStyle/>
          <a:p>
            <a:pPr algn="ctr">
              <a:lnSpc>
                <a:spcPts val="5496"/>
              </a:lnSpc>
            </a:pPr>
            <a:r>
              <a:rPr lang="en-US" sz="5089">
                <a:solidFill>
                  <a:srgbClr val="000000"/>
                </a:solidFill>
                <a:latin typeface="Poppins Bold"/>
              </a:rPr>
              <a:t>Successive Cancellation Decoding : `Disadvantages</a:t>
            </a:r>
          </a:p>
        </p:txBody>
      </p:sp>
      <p:sp>
        <p:nvSpPr>
          <p:cNvPr name="TextBox 6" id="6"/>
          <p:cNvSpPr txBox="true"/>
          <p:nvPr/>
        </p:nvSpPr>
        <p:spPr>
          <a:xfrm rot="0">
            <a:off x="609900" y="2230214"/>
            <a:ext cx="17068199" cy="6352688"/>
          </a:xfrm>
          <a:prstGeom prst="rect">
            <a:avLst/>
          </a:prstGeom>
        </p:spPr>
        <p:txBody>
          <a:bodyPr anchor="t" rtlCol="false" tIns="0" lIns="0" bIns="0" rIns="0">
            <a:spAutoFit/>
          </a:bodyPr>
          <a:lstStyle/>
          <a:p>
            <a:pPr algn="just" marL="852177" indent="-426089" lvl="1">
              <a:lnSpc>
                <a:spcPts val="6315"/>
              </a:lnSpc>
              <a:buFont typeface="Arial"/>
              <a:buChar char="•"/>
            </a:pPr>
            <a:r>
              <a:rPr lang="en-US" sz="3947">
                <a:solidFill>
                  <a:srgbClr val="000000"/>
                </a:solidFill>
                <a:latin typeface="Poppins Medium"/>
              </a:rPr>
              <a:t>SC requires the decoding process </a:t>
            </a:r>
            <a:r>
              <a:rPr lang="en-US" sz="3947">
                <a:solidFill>
                  <a:srgbClr val="000000"/>
                </a:solidFill>
                <a:latin typeface="Poppins Medium"/>
              </a:rPr>
              <a:t>to advance bit by bit. This results in high latency and low throughput when implemented in hardware [cite]. </a:t>
            </a:r>
          </a:p>
          <a:p>
            <a:pPr algn="just" marL="852177" indent="-426089" lvl="1">
              <a:lnSpc>
                <a:spcPts val="6315"/>
              </a:lnSpc>
              <a:buFont typeface="Arial"/>
              <a:buChar char="•"/>
            </a:pPr>
            <a:r>
              <a:rPr lang="en-US" sz="3947">
                <a:solidFill>
                  <a:srgbClr val="000000"/>
                </a:solidFill>
                <a:latin typeface="Poppins Medium"/>
              </a:rPr>
              <a:t>P</a:t>
            </a:r>
            <a:r>
              <a:rPr lang="en-US" sz="3947">
                <a:solidFill>
                  <a:srgbClr val="000000"/>
                </a:solidFill>
                <a:latin typeface="Poppins Medium"/>
              </a:rPr>
              <a:t>olar </a:t>
            </a:r>
            <a:r>
              <a:rPr lang="en-US" sz="3947">
                <a:solidFill>
                  <a:srgbClr val="000000"/>
                </a:solidFill>
                <a:latin typeface="Poppins Medium"/>
              </a:rPr>
              <a:t>codes decoded with SC only achieve the channel capacity when the code length tends toward infinity. For practical polar codes of moderate length, SC decoding cannot provide a reasonable error-correction performance.</a:t>
            </a:r>
          </a:p>
          <a:p>
            <a:pPr algn="just" marL="852177" indent="-426089" lvl="1">
              <a:lnSpc>
                <a:spcPts val="6315"/>
              </a:lnSpc>
              <a:spcBef>
                <a:spcPct val="0"/>
              </a:spcBef>
              <a:buFont typeface="Arial"/>
              <a:buChar char="•"/>
            </a:pPr>
            <a:r>
              <a:rPr lang="en-US" sz="3947">
                <a:solidFill>
                  <a:srgbClr val="000000"/>
                </a:solidFill>
                <a:latin typeface="Poppins Medium"/>
              </a:rPr>
              <a:t>SCL Decoder is about 1dB better than SC decoder.</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174322" y="1849755"/>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An analogy to understand Polar Codes </a:t>
            </a:r>
          </a:p>
        </p:txBody>
      </p:sp>
      <p:sp>
        <p:nvSpPr>
          <p:cNvPr name="TextBox 3" id="3"/>
          <p:cNvSpPr txBox="true"/>
          <p:nvPr/>
        </p:nvSpPr>
        <p:spPr>
          <a:xfrm rot="0">
            <a:off x="6174322" y="2474595"/>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Why Polar Codes?</a:t>
            </a:r>
          </a:p>
        </p:txBody>
      </p:sp>
      <p:sp>
        <p:nvSpPr>
          <p:cNvPr name="TextBox 4" id="4"/>
          <p:cNvSpPr txBox="true"/>
          <p:nvPr/>
        </p:nvSpPr>
        <p:spPr>
          <a:xfrm rot="0">
            <a:off x="4881969" y="1849755"/>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II</a:t>
            </a:r>
          </a:p>
        </p:txBody>
      </p:sp>
      <p:sp>
        <p:nvSpPr>
          <p:cNvPr name="TextBox 5" id="5"/>
          <p:cNvSpPr txBox="true"/>
          <p:nvPr/>
        </p:nvSpPr>
        <p:spPr>
          <a:xfrm rot="0">
            <a:off x="4881969" y="2474595"/>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III</a:t>
            </a:r>
          </a:p>
        </p:txBody>
      </p:sp>
      <p:sp>
        <p:nvSpPr>
          <p:cNvPr name="TextBox 6" id="6"/>
          <p:cNvSpPr txBox="true"/>
          <p:nvPr/>
        </p:nvSpPr>
        <p:spPr>
          <a:xfrm rot="0">
            <a:off x="4881969" y="3119163"/>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IV</a:t>
            </a:r>
          </a:p>
        </p:txBody>
      </p:sp>
      <p:sp>
        <p:nvSpPr>
          <p:cNvPr name="TextBox 7" id="7"/>
          <p:cNvSpPr txBox="true"/>
          <p:nvPr/>
        </p:nvSpPr>
        <p:spPr>
          <a:xfrm rot="0">
            <a:off x="16175879" y="1849755"/>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7</a:t>
            </a:r>
          </a:p>
        </p:txBody>
      </p:sp>
      <p:sp>
        <p:nvSpPr>
          <p:cNvPr name="TextBox 8" id="8"/>
          <p:cNvSpPr txBox="true"/>
          <p:nvPr/>
        </p:nvSpPr>
        <p:spPr>
          <a:xfrm rot="0">
            <a:off x="16166354" y="2474595"/>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8</a:t>
            </a:r>
          </a:p>
        </p:txBody>
      </p:sp>
      <p:sp>
        <p:nvSpPr>
          <p:cNvPr name="TextBox 9" id="9"/>
          <p:cNvSpPr txBox="true"/>
          <p:nvPr/>
        </p:nvSpPr>
        <p:spPr>
          <a:xfrm rot="0">
            <a:off x="15755715" y="447675"/>
            <a:ext cx="1503585" cy="581025"/>
          </a:xfrm>
          <a:prstGeom prst="rect">
            <a:avLst/>
          </a:prstGeom>
        </p:spPr>
        <p:txBody>
          <a:bodyPr anchor="t" rtlCol="false" tIns="0" lIns="0" bIns="0" rIns="0">
            <a:spAutoFit/>
          </a:bodyPr>
          <a:lstStyle/>
          <a:p>
            <a:pPr algn="ctr">
              <a:lnSpc>
                <a:spcPts val="4800"/>
              </a:lnSpc>
            </a:pPr>
            <a:r>
              <a:rPr lang="en-US" sz="3000">
                <a:solidFill>
                  <a:srgbClr val="333333"/>
                </a:solidFill>
                <a:latin typeface="Poppins Light"/>
              </a:rPr>
              <a:t>Page</a:t>
            </a:r>
          </a:p>
        </p:txBody>
      </p:sp>
      <p:grpSp>
        <p:nvGrpSpPr>
          <p:cNvPr name="Group 10" id="10"/>
          <p:cNvGrpSpPr/>
          <p:nvPr/>
        </p:nvGrpSpPr>
        <p:grpSpPr>
          <a:xfrm rot="0">
            <a:off x="0" y="21536"/>
            <a:ext cx="3580965" cy="10287000"/>
            <a:chOff x="0" y="0"/>
            <a:chExt cx="1370105" cy="3935885"/>
          </a:xfrm>
        </p:grpSpPr>
        <p:sp>
          <p:nvSpPr>
            <p:cNvPr name="Freeform 11" id="11"/>
            <p:cNvSpPr/>
            <p:nvPr/>
          </p:nvSpPr>
          <p:spPr>
            <a:xfrm flipH="false" flipV="false" rot="0">
              <a:off x="0" y="0"/>
              <a:ext cx="1370105" cy="3935885"/>
            </a:xfrm>
            <a:custGeom>
              <a:avLst/>
              <a:gdLst/>
              <a:ahLst/>
              <a:cxnLst/>
              <a:rect r="r" b="b" t="t" l="l"/>
              <a:pathLst>
                <a:path h="3935885" w="1370105">
                  <a:moveTo>
                    <a:pt x="0" y="0"/>
                  </a:moveTo>
                  <a:lnTo>
                    <a:pt x="1370105" y="0"/>
                  </a:lnTo>
                  <a:lnTo>
                    <a:pt x="1370105" y="3935885"/>
                  </a:lnTo>
                  <a:lnTo>
                    <a:pt x="0" y="3935885"/>
                  </a:lnTo>
                  <a:close/>
                </a:path>
              </a:pathLst>
            </a:custGeom>
            <a:gradFill rotWithShape="true">
              <a:gsLst>
                <a:gs pos="0">
                  <a:srgbClr val="004AAD">
                    <a:alpha val="100000"/>
                  </a:srgbClr>
                </a:gs>
                <a:gs pos="100000">
                  <a:srgbClr val="00247D">
                    <a:alpha val="100000"/>
                  </a:srgbClr>
                </a:gs>
              </a:gsLst>
              <a:lin ang="5400000"/>
            </a:gradFill>
          </p:spPr>
        </p:sp>
      </p:grpSp>
      <p:sp>
        <p:nvSpPr>
          <p:cNvPr name="TextBox 12" id="12"/>
          <p:cNvSpPr txBox="true"/>
          <p:nvPr/>
        </p:nvSpPr>
        <p:spPr>
          <a:xfrm rot="0">
            <a:off x="653673" y="1028700"/>
            <a:ext cx="2552265" cy="1181100"/>
          </a:xfrm>
          <a:prstGeom prst="rect">
            <a:avLst/>
          </a:prstGeom>
        </p:spPr>
        <p:txBody>
          <a:bodyPr anchor="t" rtlCol="false" tIns="0" lIns="0" bIns="0" rIns="0">
            <a:spAutoFit/>
          </a:bodyPr>
          <a:lstStyle/>
          <a:p>
            <a:pPr>
              <a:lnSpc>
                <a:spcPts val="4679"/>
              </a:lnSpc>
            </a:pPr>
            <a:r>
              <a:rPr lang="en-US" sz="3899" spc="120">
                <a:solidFill>
                  <a:srgbClr val="EEEEEE"/>
                </a:solidFill>
                <a:latin typeface="Poppins Medium"/>
              </a:rPr>
              <a:t>Table of</a:t>
            </a:r>
          </a:p>
          <a:p>
            <a:pPr>
              <a:lnSpc>
                <a:spcPts val="4679"/>
              </a:lnSpc>
            </a:pPr>
            <a:r>
              <a:rPr lang="en-US" sz="3899" spc="120">
                <a:solidFill>
                  <a:srgbClr val="EEEEEE"/>
                </a:solidFill>
                <a:latin typeface="Poppins Medium"/>
              </a:rPr>
              <a:t>Contents</a:t>
            </a:r>
          </a:p>
        </p:txBody>
      </p:sp>
      <p:sp>
        <p:nvSpPr>
          <p:cNvPr name="TextBox 13" id="13"/>
          <p:cNvSpPr txBox="true"/>
          <p:nvPr/>
        </p:nvSpPr>
        <p:spPr>
          <a:xfrm rot="0">
            <a:off x="6174322" y="1220879"/>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Introduction </a:t>
            </a:r>
          </a:p>
        </p:txBody>
      </p:sp>
      <p:sp>
        <p:nvSpPr>
          <p:cNvPr name="TextBox 14" id="14"/>
          <p:cNvSpPr txBox="true"/>
          <p:nvPr/>
        </p:nvSpPr>
        <p:spPr>
          <a:xfrm rot="0">
            <a:off x="4881969" y="1220879"/>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I</a:t>
            </a:r>
          </a:p>
        </p:txBody>
      </p:sp>
      <p:sp>
        <p:nvSpPr>
          <p:cNvPr name="TextBox 15" id="15"/>
          <p:cNvSpPr txBox="true"/>
          <p:nvPr/>
        </p:nvSpPr>
        <p:spPr>
          <a:xfrm rot="0">
            <a:off x="16166354" y="1220879"/>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6</a:t>
            </a:r>
          </a:p>
        </p:txBody>
      </p:sp>
      <p:sp>
        <p:nvSpPr>
          <p:cNvPr name="TextBox 16" id="16"/>
          <p:cNvSpPr txBox="true"/>
          <p:nvPr/>
        </p:nvSpPr>
        <p:spPr>
          <a:xfrm rot="0">
            <a:off x="6174322" y="3099435"/>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Polar Transformation</a:t>
            </a:r>
          </a:p>
        </p:txBody>
      </p:sp>
      <p:sp>
        <p:nvSpPr>
          <p:cNvPr name="TextBox 17" id="17"/>
          <p:cNvSpPr txBox="true"/>
          <p:nvPr/>
        </p:nvSpPr>
        <p:spPr>
          <a:xfrm rot="0">
            <a:off x="16166354" y="317495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9</a:t>
            </a:r>
          </a:p>
        </p:txBody>
      </p:sp>
      <p:sp>
        <p:nvSpPr>
          <p:cNvPr name="TextBox 18" id="18"/>
          <p:cNvSpPr txBox="true"/>
          <p:nvPr/>
        </p:nvSpPr>
        <p:spPr>
          <a:xfrm rot="0">
            <a:off x="6183847" y="504947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Encoding Algorithm </a:t>
            </a:r>
          </a:p>
        </p:txBody>
      </p:sp>
      <p:sp>
        <p:nvSpPr>
          <p:cNvPr name="TextBox 19" id="19"/>
          <p:cNvSpPr txBox="true"/>
          <p:nvPr/>
        </p:nvSpPr>
        <p:spPr>
          <a:xfrm rot="0">
            <a:off x="6174322" y="629915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Decoding Algorithm</a:t>
            </a:r>
          </a:p>
        </p:txBody>
      </p:sp>
      <p:sp>
        <p:nvSpPr>
          <p:cNvPr name="TextBox 20" id="20"/>
          <p:cNvSpPr txBox="true"/>
          <p:nvPr/>
        </p:nvSpPr>
        <p:spPr>
          <a:xfrm rot="0">
            <a:off x="6164797" y="442463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How Polar Codes work?</a:t>
            </a:r>
          </a:p>
        </p:txBody>
      </p:sp>
      <p:sp>
        <p:nvSpPr>
          <p:cNvPr name="TextBox 21" id="21"/>
          <p:cNvSpPr txBox="true"/>
          <p:nvPr/>
        </p:nvSpPr>
        <p:spPr>
          <a:xfrm rot="0">
            <a:off x="4891494" y="504947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VII</a:t>
            </a:r>
          </a:p>
        </p:txBody>
      </p:sp>
      <p:sp>
        <p:nvSpPr>
          <p:cNvPr name="TextBox 22" id="22"/>
          <p:cNvSpPr txBox="true"/>
          <p:nvPr/>
        </p:nvSpPr>
        <p:spPr>
          <a:xfrm rot="0">
            <a:off x="4872444" y="442463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VI</a:t>
            </a:r>
          </a:p>
        </p:txBody>
      </p:sp>
      <p:sp>
        <p:nvSpPr>
          <p:cNvPr name="TextBox 23" id="23"/>
          <p:cNvSpPr txBox="true"/>
          <p:nvPr/>
        </p:nvSpPr>
        <p:spPr>
          <a:xfrm rot="0">
            <a:off x="16175879" y="504947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27</a:t>
            </a:r>
          </a:p>
        </p:txBody>
      </p:sp>
      <p:sp>
        <p:nvSpPr>
          <p:cNvPr name="TextBox 24" id="24"/>
          <p:cNvSpPr txBox="true"/>
          <p:nvPr/>
        </p:nvSpPr>
        <p:spPr>
          <a:xfrm rot="0">
            <a:off x="16166354" y="629915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35</a:t>
            </a:r>
          </a:p>
        </p:txBody>
      </p:sp>
      <p:sp>
        <p:nvSpPr>
          <p:cNvPr name="TextBox 25" id="25"/>
          <p:cNvSpPr txBox="true"/>
          <p:nvPr/>
        </p:nvSpPr>
        <p:spPr>
          <a:xfrm rot="0">
            <a:off x="16156829" y="442463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13</a:t>
            </a:r>
          </a:p>
        </p:txBody>
      </p:sp>
      <p:sp>
        <p:nvSpPr>
          <p:cNvPr name="TextBox 26" id="26"/>
          <p:cNvSpPr txBox="true"/>
          <p:nvPr/>
        </p:nvSpPr>
        <p:spPr>
          <a:xfrm rot="0">
            <a:off x="4881969" y="629915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IX</a:t>
            </a:r>
          </a:p>
        </p:txBody>
      </p:sp>
      <p:sp>
        <p:nvSpPr>
          <p:cNvPr name="TextBox 27" id="27"/>
          <p:cNvSpPr txBox="true"/>
          <p:nvPr/>
        </p:nvSpPr>
        <p:spPr>
          <a:xfrm rot="0">
            <a:off x="6174322" y="567431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AWGN and BPSK</a:t>
            </a:r>
          </a:p>
        </p:txBody>
      </p:sp>
      <p:sp>
        <p:nvSpPr>
          <p:cNvPr name="TextBox 28" id="28"/>
          <p:cNvSpPr txBox="true"/>
          <p:nvPr/>
        </p:nvSpPr>
        <p:spPr>
          <a:xfrm rot="0">
            <a:off x="4881969" y="567431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VIII</a:t>
            </a:r>
          </a:p>
        </p:txBody>
      </p:sp>
      <p:sp>
        <p:nvSpPr>
          <p:cNvPr name="TextBox 29" id="29"/>
          <p:cNvSpPr txBox="true"/>
          <p:nvPr/>
        </p:nvSpPr>
        <p:spPr>
          <a:xfrm rot="0">
            <a:off x="16166354" y="567431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33</a:t>
            </a:r>
          </a:p>
        </p:txBody>
      </p:sp>
      <p:sp>
        <p:nvSpPr>
          <p:cNvPr name="TextBox 30" id="30"/>
          <p:cNvSpPr txBox="true"/>
          <p:nvPr/>
        </p:nvSpPr>
        <p:spPr>
          <a:xfrm rot="0">
            <a:off x="6164797" y="692399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Decoder Comparison Output</a:t>
            </a:r>
          </a:p>
        </p:txBody>
      </p:sp>
      <p:sp>
        <p:nvSpPr>
          <p:cNvPr name="TextBox 31" id="31"/>
          <p:cNvSpPr txBox="true"/>
          <p:nvPr/>
        </p:nvSpPr>
        <p:spPr>
          <a:xfrm rot="0">
            <a:off x="4872444" y="692399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X</a:t>
            </a:r>
          </a:p>
        </p:txBody>
      </p:sp>
      <p:sp>
        <p:nvSpPr>
          <p:cNvPr name="TextBox 32" id="32"/>
          <p:cNvSpPr txBox="true"/>
          <p:nvPr/>
        </p:nvSpPr>
        <p:spPr>
          <a:xfrm rot="0">
            <a:off x="16156829" y="692399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65</a:t>
            </a:r>
          </a:p>
        </p:txBody>
      </p:sp>
      <p:sp>
        <p:nvSpPr>
          <p:cNvPr name="TextBox 33" id="33"/>
          <p:cNvSpPr txBox="true"/>
          <p:nvPr/>
        </p:nvSpPr>
        <p:spPr>
          <a:xfrm rot="0">
            <a:off x="6183847" y="754883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Appendix</a:t>
            </a:r>
          </a:p>
        </p:txBody>
      </p:sp>
      <p:sp>
        <p:nvSpPr>
          <p:cNvPr name="TextBox 34" id="34"/>
          <p:cNvSpPr txBox="true"/>
          <p:nvPr/>
        </p:nvSpPr>
        <p:spPr>
          <a:xfrm rot="0">
            <a:off x="4891494" y="754883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XI</a:t>
            </a:r>
          </a:p>
        </p:txBody>
      </p:sp>
      <p:sp>
        <p:nvSpPr>
          <p:cNvPr name="TextBox 35" id="35"/>
          <p:cNvSpPr txBox="true"/>
          <p:nvPr/>
        </p:nvSpPr>
        <p:spPr>
          <a:xfrm rot="0">
            <a:off x="16175879" y="754883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75</a:t>
            </a:r>
          </a:p>
        </p:txBody>
      </p:sp>
      <p:sp>
        <p:nvSpPr>
          <p:cNvPr name="TextBox 36" id="36"/>
          <p:cNvSpPr txBox="true"/>
          <p:nvPr/>
        </p:nvSpPr>
        <p:spPr>
          <a:xfrm rot="0">
            <a:off x="6183847" y="817367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References</a:t>
            </a:r>
          </a:p>
        </p:txBody>
      </p:sp>
      <p:sp>
        <p:nvSpPr>
          <p:cNvPr name="TextBox 37" id="37"/>
          <p:cNvSpPr txBox="true"/>
          <p:nvPr/>
        </p:nvSpPr>
        <p:spPr>
          <a:xfrm rot="0">
            <a:off x="4891494" y="817367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XII</a:t>
            </a:r>
          </a:p>
        </p:txBody>
      </p:sp>
      <p:sp>
        <p:nvSpPr>
          <p:cNvPr name="TextBox 38" id="38"/>
          <p:cNvSpPr txBox="true"/>
          <p:nvPr/>
        </p:nvSpPr>
        <p:spPr>
          <a:xfrm rot="0">
            <a:off x="16175879" y="817367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84</a:t>
            </a:r>
          </a:p>
        </p:txBody>
      </p:sp>
      <p:sp>
        <p:nvSpPr>
          <p:cNvPr name="TextBox 39" id="39"/>
          <p:cNvSpPr txBox="true"/>
          <p:nvPr/>
        </p:nvSpPr>
        <p:spPr>
          <a:xfrm rot="0">
            <a:off x="6164797" y="3799797"/>
            <a:ext cx="8481782" cy="586740"/>
          </a:xfrm>
          <a:prstGeom prst="rect">
            <a:avLst/>
          </a:prstGeom>
        </p:spPr>
        <p:txBody>
          <a:bodyPr anchor="t" rtlCol="false" tIns="0" lIns="0" bIns="0" rIns="0">
            <a:spAutoFit/>
          </a:bodyPr>
          <a:lstStyle/>
          <a:p>
            <a:pPr>
              <a:lnSpc>
                <a:spcPts val="4980"/>
              </a:lnSpc>
            </a:pPr>
            <a:r>
              <a:rPr lang="en-US" sz="3000">
                <a:solidFill>
                  <a:srgbClr val="333333"/>
                </a:solidFill>
                <a:latin typeface="Poppins Light"/>
              </a:rPr>
              <a:t>Theory of Polarization </a:t>
            </a:r>
          </a:p>
        </p:txBody>
      </p:sp>
      <p:sp>
        <p:nvSpPr>
          <p:cNvPr name="TextBox 40" id="40"/>
          <p:cNvSpPr txBox="true"/>
          <p:nvPr/>
        </p:nvSpPr>
        <p:spPr>
          <a:xfrm rot="0">
            <a:off x="16166354" y="3799797"/>
            <a:ext cx="682307" cy="586740"/>
          </a:xfrm>
          <a:prstGeom prst="rect">
            <a:avLst/>
          </a:prstGeom>
        </p:spPr>
        <p:txBody>
          <a:bodyPr anchor="t" rtlCol="false" tIns="0" lIns="0" bIns="0" rIns="0">
            <a:spAutoFit/>
          </a:bodyPr>
          <a:lstStyle/>
          <a:p>
            <a:pPr algn="r">
              <a:lnSpc>
                <a:spcPts val="4980"/>
              </a:lnSpc>
            </a:pPr>
            <a:r>
              <a:rPr lang="en-US" sz="3000">
                <a:solidFill>
                  <a:srgbClr val="333333"/>
                </a:solidFill>
                <a:latin typeface="Poppins Medium"/>
              </a:rPr>
              <a:t>12</a:t>
            </a:r>
          </a:p>
        </p:txBody>
      </p:sp>
      <p:sp>
        <p:nvSpPr>
          <p:cNvPr name="TextBox 41" id="41"/>
          <p:cNvSpPr txBox="true"/>
          <p:nvPr/>
        </p:nvSpPr>
        <p:spPr>
          <a:xfrm rot="0">
            <a:off x="4872444" y="3799797"/>
            <a:ext cx="682307" cy="586740"/>
          </a:xfrm>
          <a:prstGeom prst="rect">
            <a:avLst/>
          </a:prstGeom>
        </p:spPr>
        <p:txBody>
          <a:bodyPr anchor="t" rtlCol="false" tIns="0" lIns="0" bIns="0" rIns="0">
            <a:spAutoFit/>
          </a:bodyPr>
          <a:lstStyle/>
          <a:p>
            <a:pPr>
              <a:lnSpc>
                <a:spcPts val="4980"/>
              </a:lnSpc>
            </a:pPr>
            <a:r>
              <a:rPr lang="en-US" sz="3000">
                <a:solidFill>
                  <a:srgbClr val="333333"/>
                </a:solidFill>
                <a:latin typeface="Poppins Medium"/>
              </a:rPr>
              <a:t>V</a:t>
            </a:r>
          </a:p>
        </p:txBody>
      </p:sp>
    </p:spTree>
  </p:cSld>
  <p:clrMapOvr>
    <a:masterClrMapping/>
  </p:clrMapOvr>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7232" y="1393"/>
            <a:ext cx="20489488" cy="549272"/>
            <a:chOff x="0" y="0"/>
            <a:chExt cx="6931012" cy="185803"/>
          </a:xfrm>
        </p:grpSpPr>
        <p:sp>
          <p:nvSpPr>
            <p:cNvPr name="Freeform 3" id="3"/>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2220771" y="607623"/>
            <a:ext cx="14162446" cy="2244093"/>
          </a:xfrm>
          <a:prstGeom prst="rect">
            <a:avLst/>
          </a:prstGeom>
        </p:spPr>
        <p:txBody>
          <a:bodyPr anchor="t" rtlCol="false" tIns="0" lIns="0" bIns="0" rIns="0">
            <a:spAutoFit/>
          </a:bodyPr>
          <a:lstStyle/>
          <a:p>
            <a:pPr algn="ctr">
              <a:lnSpc>
                <a:spcPts val="9119"/>
              </a:lnSpc>
              <a:spcBef>
                <a:spcPct val="0"/>
              </a:spcBef>
            </a:pPr>
            <a:r>
              <a:rPr lang="en-US" sz="5699">
                <a:solidFill>
                  <a:srgbClr val="000000"/>
                </a:solidFill>
                <a:latin typeface="Poppins Bold"/>
              </a:rPr>
              <a:t>Successive Cancellation List :  Decoding Block Diagram</a:t>
            </a:r>
          </a:p>
        </p:txBody>
      </p:sp>
      <p:sp>
        <p:nvSpPr>
          <p:cNvPr name="TextBox 5" id="5"/>
          <p:cNvSpPr txBox="true"/>
          <p:nvPr/>
        </p:nvSpPr>
        <p:spPr>
          <a:xfrm rot="0">
            <a:off x="4969893" y="6553200"/>
            <a:ext cx="1931011" cy="528688"/>
          </a:xfrm>
          <a:prstGeom prst="rect">
            <a:avLst/>
          </a:prstGeom>
        </p:spPr>
        <p:txBody>
          <a:bodyPr anchor="t" rtlCol="false" tIns="0" lIns="0" bIns="0" rIns="0">
            <a:spAutoFit/>
          </a:bodyPr>
          <a:lstStyle/>
          <a:p>
            <a:pPr algn="ctr">
              <a:lnSpc>
                <a:spcPts val="4450"/>
              </a:lnSpc>
              <a:spcBef>
                <a:spcPct val="0"/>
              </a:spcBef>
            </a:pPr>
            <a:r>
              <a:rPr lang="en-US" sz="2781">
                <a:solidFill>
                  <a:srgbClr val="000000"/>
                </a:solidFill>
                <a:latin typeface="Poppins Medium"/>
              </a:rPr>
              <a:t>(N,K) code</a:t>
            </a:r>
          </a:p>
        </p:txBody>
      </p:sp>
      <p:sp>
        <p:nvSpPr>
          <p:cNvPr name="AutoShape 6" id="6"/>
          <p:cNvSpPr/>
          <p:nvPr/>
        </p:nvSpPr>
        <p:spPr>
          <a:xfrm>
            <a:off x="481940" y="5178029"/>
            <a:ext cx="4460061" cy="25722"/>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14053237" y="3892378"/>
            <a:ext cx="2138697" cy="2535978"/>
            <a:chOff x="0" y="0"/>
            <a:chExt cx="583405" cy="691778"/>
          </a:xfrm>
        </p:grpSpPr>
        <p:sp>
          <p:nvSpPr>
            <p:cNvPr name="Freeform 8" id="8"/>
            <p:cNvSpPr/>
            <p:nvPr/>
          </p:nvSpPr>
          <p:spPr>
            <a:xfrm flipH="false" flipV="false" rot="0">
              <a:off x="0" y="0"/>
              <a:ext cx="583405" cy="691778"/>
            </a:xfrm>
            <a:custGeom>
              <a:avLst/>
              <a:gdLst/>
              <a:ahLst/>
              <a:cxnLst/>
              <a:rect r="r" b="b" t="t" l="l"/>
              <a:pathLst>
                <a:path h="691778" w="583405">
                  <a:moveTo>
                    <a:pt x="0" y="0"/>
                  </a:moveTo>
                  <a:lnTo>
                    <a:pt x="583405" y="0"/>
                  </a:lnTo>
                  <a:lnTo>
                    <a:pt x="583405" y="691778"/>
                  </a:lnTo>
                  <a:lnTo>
                    <a:pt x="0" y="691778"/>
                  </a:lnTo>
                  <a:close/>
                </a:path>
              </a:pathLst>
            </a:custGeom>
            <a:solidFill>
              <a:srgbClr val="003997"/>
            </a:solidFill>
          </p:spPr>
        </p:sp>
        <p:sp>
          <p:nvSpPr>
            <p:cNvPr name="TextBox 9" id="9"/>
            <p:cNvSpPr txBox="true"/>
            <p:nvPr/>
          </p:nvSpPr>
          <p:spPr>
            <a:xfrm>
              <a:off x="0" y="-76200"/>
              <a:ext cx="583405" cy="767978"/>
            </a:xfrm>
            <a:prstGeom prst="rect">
              <a:avLst/>
            </a:prstGeom>
          </p:spPr>
          <p:txBody>
            <a:bodyPr anchor="ctr" rtlCol="false" tIns="52899" lIns="52899" bIns="52899" rIns="52899"/>
            <a:lstStyle/>
            <a:p>
              <a:pPr algn="ctr">
                <a:lnSpc>
                  <a:spcPts val="5599"/>
                </a:lnSpc>
              </a:pPr>
              <a:r>
                <a:rPr lang="en-US" sz="3999">
                  <a:solidFill>
                    <a:srgbClr val="FFFFFF"/>
                  </a:solidFill>
                  <a:latin typeface="Poppins Light"/>
                </a:rPr>
                <a:t>CHECK CRC</a:t>
              </a:r>
            </a:p>
          </p:txBody>
        </p:sp>
      </p:grpSp>
      <p:sp>
        <p:nvSpPr>
          <p:cNvPr name="AutoShape 10" id="10"/>
          <p:cNvSpPr/>
          <p:nvPr/>
        </p:nvSpPr>
        <p:spPr>
          <a:xfrm>
            <a:off x="481838" y="5178030"/>
            <a:ext cx="1429314" cy="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1911151" y="3892378"/>
            <a:ext cx="1896853" cy="2535978"/>
            <a:chOff x="0" y="0"/>
            <a:chExt cx="517434" cy="691778"/>
          </a:xfrm>
        </p:grpSpPr>
        <p:sp>
          <p:nvSpPr>
            <p:cNvPr name="Freeform 12" id="12"/>
            <p:cNvSpPr/>
            <p:nvPr/>
          </p:nvSpPr>
          <p:spPr>
            <a:xfrm flipH="false" flipV="false" rot="0">
              <a:off x="0" y="0"/>
              <a:ext cx="517434" cy="691778"/>
            </a:xfrm>
            <a:custGeom>
              <a:avLst/>
              <a:gdLst/>
              <a:ahLst/>
              <a:cxnLst/>
              <a:rect r="r" b="b" t="t" l="l"/>
              <a:pathLst>
                <a:path h="691778" w="517434">
                  <a:moveTo>
                    <a:pt x="0" y="0"/>
                  </a:moveTo>
                  <a:lnTo>
                    <a:pt x="517434" y="0"/>
                  </a:lnTo>
                  <a:lnTo>
                    <a:pt x="517434" y="691778"/>
                  </a:lnTo>
                  <a:lnTo>
                    <a:pt x="0" y="691778"/>
                  </a:lnTo>
                  <a:close/>
                </a:path>
              </a:pathLst>
            </a:custGeom>
            <a:solidFill>
              <a:srgbClr val="003997"/>
            </a:solidFill>
          </p:spPr>
        </p:sp>
        <p:sp>
          <p:nvSpPr>
            <p:cNvPr name="TextBox 13" id="13"/>
            <p:cNvSpPr txBox="true"/>
            <p:nvPr/>
          </p:nvSpPr>
          <p:spPr>
            <a:xfrm>
              <a:off x="0" y="-76200"/>
              <a:ext cx="517434" cy="767978"/>
            </a:xfrm>
            <a:prstGeom prst="rect">
              <a:avLst/>
            </a:prstGeom>
          </p:spPr>
          <p:txBody>
            <a:bodyPr anchor="ctr" rtlCol="false" tIns="52899" lIns="52899" bIns="52899" rIns="52899"/>
            <a:lstStyle/>
            <a:p>
              <a:pPr algn="ctr">
                <a:lnSpc>
                  <a:spcPts val="5599"/>
                </a:lnSpc>
              </a:pPr>
              <a:r>
                <a:rPr lang="en-US" sz="3999">
                  <a:solidFill>
                    <a:srgbClr val="FFFFFF"/>
                  </a:solidFill>
                  <a:latin typeface="Poppins Light"/>
                </a:rPr>
                <a:t>Add CRC</a:t>
              </a:r>
            </a:p>
          </p:txBody>
        </p:sp>
      </p:grpSp>
      <p:sp>
        <p:nvSpPr>
          <p:cNvPr name="AutoShape 14" id="14"/>
          <p:cNvSpPr/>
          <p:nvPr/>
        </p:nvSpPr>
        <p:spPr>
          <a:xfrm flipV="true">
            <a:off x="8784106" y="5160367"/>
            <a:ext cx="1913739" cy="35326"/>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7974079" y="3892378"/>
            <a:ext cx="2138697" cy="2535978"/>
            <a:chOff x="0" y="0"/>
            <a:chExt cx="583405" cy="691778"/>
          </a:xfrm>
        </p:grpSpPr>
        <p:sp>
          <p:nvSpPr>
            <p:cNvPr name="Freeform 16" id="16"/>
            <p:cNvSpPr/>
            <p:nvPr/>
          </p:nvSpPr>
          <p:spPr>
            <a:xfrm flipH="false" flipV="false" rot="0">
              <a:off x="0" y="0"/>
              <a:ext cx="583405" cy="691778"/>
            </a:xfrm>
            <a:custGeom>
              <a:avLst/>
              <a:gdLst/>
              <a:ahLst/>
              <a:cxnLst/>
              <a:rect r="r" b="b" t="t" l="l"/>
              <a:pathLst>
                <a:path h="691778" w="583405">
                  <a:moveTo>
                    <a:pt x="0" y="0"/>
                  </a:moveTo>
                  <a:lnTo>
                    <a:pt x="583405" y="0"/>
                  </a:lnTo>
                  <a:lnTo>
                    <a:pt x="583405" y="691778"/>
                  </a:lnTo>
                  <a:lnTo>
                    <a:pt x="0" y="691778"/>
                  </a:lnTo>
                  <a:close/>
                </a:path>
              </a:pathLst>
            </a:custGeom>
            <a:solidFill>
              <a:srgbClr val="003997"/>
            </a:solidFill>
          </p:spPr>
        </p:sp>
        <p:sp>
          <p:nvSpPr>
            <p:cNvPr name="TextBox 17" id="17"/>
            <p:cNvSpPr txBox="true"/>
            <p:nvPr/>
          </p:nvSpPr>
          <p:spPr>
            <a:xfrm>
              <a:off x="0" y="-76200"/>
              <a:ext cx="583405" cy="767978"/>
            </a:xfrm>
            <a:prstGeom prst="rect">
              <a:avLst/>
            </a:prstGeom>
          </p:spPr>
          <p:txBody>
            <a:bodyPr anchor="ctr" rtlCol="false" tIns="52899" lIns="52899" bIns="52899" rIns="52899"/>
            <a:lstStyle/>
            <a:p>
              <a:pPr algn="ctr">
                <a:lnSpc>
                  <a:spcPts val="5599"/>
                </a:lnSpc>
              </a:pPr>
              <a:r>
                <a:rPr lang="en-US" sz="3999">
                  <a:solidFill>
                    <a:srgbClr val="FFFFFF"/>
                  </a:solidFill>
                  <a:latin typeface="Poppins Light"/>
                </a:rPr>
                <a:t>BPSK</a:t>
              </a:r>
            </a:p>
            <a:p>
              <a:pPr algn="ctr">
                <a:lnSpc>
                  <a:spcPts val="5599"/>
                </a:lnSpc>
              </a:pPr>
              <a:r>
                <a:rPr lang="en-US" sz="3999">
                  <a:solidFill>
                    <a:srgbClr val="FFFFFF"/>
                  </a:solidFill>
                  <a:latin typeface="Poppins Light"/>
                </a:rPr>
                <a:t>+ </a:t>
              </a:r>
            </a:p>
            <a:p>
              <a:pPr algn="ctr">
                <a:lnSpc>
                  <a:spcPts val="5599"/>
                </a:lnSpc>
              </a:pPr>
              <a:r>
                <a:rPr lang="en-US" sz="3999">
                  <a:solidFill>
                    <a:srgbClr val="FFFFFF"/>
                  </a:solidFill>
                  <a:latin typeface="Poppins Light"/>
                </a:rPr>
                <a:t>AWGN</a:t>
              </a:r>
            </a:p>
          </p:txBody>
        </p:sp>
      </p:grpSp>
      <p:sp>
        <p:nvSpPr>
          <p:cNvPr name="AutoShape 18" id="18"/>
          <p:cNvSpPr/>
          <p:nvPr/>
        </p:nvSpPr>
        <p:spPr>
          <a:xfrm>
            <a:off x="11832583" y="5203751"/>
            <a:ext cx="2220654" cy="0"/>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10697845" y="3892378"/>
            <a:ext cx="2445612" cy="2535978"/>
            <a:chOff x="0" y="0"/>
            <a:chExt cx="667127" cy="691778"/>
          </a:xfrm>
        </p:grpSpPr>
        <p:sp>
          <p:nvSpPr>
            <p:cNvPr name="Freeform 20" id="20"/>
            <p:cNvSpPr/>
            <p:nvPr/>
          </p:nvSpPr>
          <p:spPr>
            <a:xfrm flipH="false" flipV="false" rot="0">
              <a:off x="0" y="0"/>
              <a:ext cx="667127" cy="691778"/>
            </a:xfrm>
            <a:custGeom>
              <a:avLst/>
              <a:gdLst/>
              <a:ahLst/>
              <a:cxnLst/>
              <a:rect r="r" b="b" t="t" l="l"/>
              <a:pathLst>
                <a:path h="691778" w="667127">
                  <a:moveTo>
                    <a:pt x="0" y="0"/>
                  </a:moveTo>
                  <a:lnTo>
                    <a:pt x="667127" y="0"/>
                  </a:lnTo>
                  <a:lnTo>
                    <a:pt x="667127" y="691778"/>
                  </a:lnTo>
                  <a:lnTo>
                    <a:pt x="0" y="691778"/>
                  </a:lnTo>
                  <a:close/>
                </a:path>
              </a:pathLst>
            </a:custGeom>
            <a:solidFill>
              <a:srgbClr val="003997"/>
            </a:solidFill>
          </p:spPr>
        </p:sp>
        <p:sp>
          <p:nvSpPr>
            <p:cNvPr name="TextBox 21" id="21"/>
            <p:cNvSpPr txBox="true"/>
            <p:nvPr/>
          </p:nvSpPr>
          <p:spPr>
            <a:xfrm>
              <a:off x="0" y="-76200"/>
              <a:ext cx="667127" cy="767978"/>
            </a:xfrm>
            <a:prstGeom prst="rect">
              <a:avLst/>
            </a:prstGeom>
          </p:spPr>
          <p:txBody>
            <a:bodyPr anchor="ctr" rtlCol="false" tIns="52899" lIns="52899" bIns="52899" rIns="52899"/>
            <a:lstStyle/>
            <a:p>
              <a:pPr algn="ctr">
                <a:lnSpc>
                  <a:spcPts val="5599"/>
                </a:lnSpc>
              </a:pPr>
              <a:r>
                <a:rPr lang="en-US" sz="3999">
                  <a:solidFill>
                    <a:srgbClr val="FFFFFF"/>
                  </a:solidFill>
                  <a:latin typeface="Poppins Light"/>
                </a:rPr>
                <a:t>LIST DECODER</a:t>
              </a:r>
            </a:p>
          </p:txBody>
        </p:sp>
      </p:grpSp>
      <p:sp>
        <p:nvSpPr>
          <p:cNvPr name="AutoShape 22" id="22"/>
          <p:cNvSpPr/>
          <p:nvPr/>
        </p:nvSpPr>
        <p:spPr>
          <a:xfrm>
            <a:off x="5753425" y="5186088"/>
            <a:ext cx="2220654" cy="0"/>
          </a:xfrm>
          <a:prstGeom prst="line">
            <a:avLst/>
          </a:prstGeom>
          <a:ln cap="flat" w="38100">
            <a:solidFill>
              <a:srgbClr val="000000"/>
            </a:solidFill>
            <a:prstDash val="solid"/>
            <a:headEnd type="none" len="sm" w="sm"/>
            <a:tailEnd type="arrow" len="sm" w="med"/>
          </a:ln>
        </p:spPr>
      </p:sp>
      <p:grpSp>
        <p:nvGrpSpPr>
          <p:cNvPr name="Group 23" id="23"/>
          <p:cNvGrpSpPr/>
          <p:nvPr/>
        </p:nvGrpSpPr>
        <p:grpSpPr>
          <a:xfrm rot="0">
            <a:off x="4892545" y="3892378"/>
            <a:ext cx="2085708" cy="2535978"/>
            <a:chOff x="0" y="0"/>
            <a:chExt cx="568951" cy="691778"/>
          </a:xfrm>
        </p:grpSpPr>
        <p:sp>
          <p:nvSpPr>
            <p:cNvPr name="Freeform 24" id="24"/>
            <p:cNvSpPr/>
            <p:nvPr/>
          </p:nvSpPr>
          <p:spPr>
            <a:xfrm flipH="false" flipV="false" rot="0">
              <a:off x="0" y="0"/>
              <a:ext cx="568951" cy="691778"/>
            </a:xfrm>
            <a:custGeom>
              <a:avLst/>
              <a:gdLst/>
              <a:ahLst/>
              <a:cxnLst/>
              <a:rect r="r" b="b" t="t" l="l"/>
              <a:pathLst>
                <a:path h="691778" w="568951">
                  <a:moveTo>
                    <a:pt x="0" y="0"/>
                  </a:moveTo>
                  <a:lnTo>
                    <a:pt x="568951" y="0"/>
                  </a:lnTo>
                  <a:lnTo>
                    <a:pt x="568951" y="691778"/>
                  </a:lnTo>
                  <a:lnTo>
                    <a:pt x="0" y="691778"/>
                  </a:lnTo>
                  <a:close/>
                </a:path>
              </a:pathLst>
            </a:custGeom>
            <a:solidFill>
              <a:srgbClr val="003997"/>
            </a:solidFill>
          </p:spPr>
        </p:sp>
        <p:sp>
          <p:nvSpPr>
            <p:cNvPr name="TextBox 25" id="25"/>
            <p:cNvSpPr txBox="true"/>
            <p:nvPr/>
          </p:nvSpPr>
          <p:spPr>
            <a:xfrm>
              <a:off x="0" y="-76200"/>
              <a:ext cx="568951" cy="767978"/>
            </a:xfrm>
            <a:prstGeom prst="rect">
              <a:avLst/>
            </a:prstGeom>
          </p:spPr>
          <p:txBody>
            <a:bodyPr anchor="ctr" rtlCol="false" tIns="52899" lIns="52899" bIns="52899" rIns="52899"/>
            <a:lstStyle/>
            <a:p>
              <a:pPr algn="ctr">
                <a:lnSpc>
                  <a:spcPts val="5599"/>
                </a:lnSpc>
              </a:pPr>
              <a:r>
                <a:rPr lang="en-US" sz="3999">
                  <a:solidFill>
                    <a:srgbClr val="FFFFFF"/>
                  </a:solidFill>
                  <a:latin typeface="Poppins Light"/>
                </a:rPr>
                <a:t>EncodeR</a:t>
              </a:r>
            </a:p>
          </p:txBody>
        </p:sp>
      </p:grpSp>
      <p:sp>
        <p:nvSpPr>
          <p:cNvPr name="TextBox 26" id="26"/>
          <p:cNvSpPr txBox="true"/>
          <p:nvPr/>
        </p:nvSpPr>
        <p:spPr>
          <a:xfrm rot="0">
            <a:off x="314614" y="4284166"/>
            <a:ext cx="1490510" cy="528688"/>
          </a:xfrm>
          <a:prstGeom prst="rect">
            <a:avLst/>
          </a:prstGeom>
        </p:spPr>
        <p:txBody>
          <a:bodyPr anchor="t" rtlCol="false" tIns="0" lIns="0" bIns="0" rIns="0">
            <a:spAutoFit/>
          </a:bodyPr>
          <a:lstStyle/>
          <a:p>
            <a:pPr algn="ctr">
              <a:lnSpc>
                <a:spcPts val="4450"/>
              </a:lnSpc>
              <a:spcBef>
                <a:spcPct val="0"/>
              </a:spcBef>
            </a:pPr>
            <a:r>
              <a:rPr lang="en-US" sz="2781">
                <a:solidFill>
                  <a:srgbClr val="000000"/>
                </a:solidFill>
                <a:latin typeface="Poppins Medium"/>
              </a:rPr>
              <a:t>msg</a:t>
            </a:r>
          </a:p>
        </p:txBody>
      </p:sp>
      <p:sp>
        <p:nvSpPr>
          <p:cNvPr name="TextBox 27" id="27"/>
          <p:cNvSpPr txBox="true"/>
          <p:nvPr/>
        </p:nvSpPr>
        <p:spPr>
          <a:xfrm rot="0">
            <a:off x="603320" y="5324178"/>
            <a:ext cx="913099" cy="1093905"/>
          </a:xfrm>
          <a:prstGeom prst="rect">
            <a:avLst/>
          </a:prstGeom>
        </p:spPr>
        <p:txBody>
          <a:bodyPr anchor="t" rtlCol="false" tIns="0" lIns="0" bIns="0" rIns="0">
            <a:spAutoFit/>
          </a:bodyPr>
          <a:lstStyle/>
          <a:p>
            <a:pPr algn="ctr">
              <a:lnSpc>
                <a:spcPts val="4450"/>
              </a:lnSpc>
            </a:pPr>
            <a:r>
              <a:rPr lang="en-US" sz="2781">
                <a:solidFill>
                  <a:srgbClr val="000000"/>
                </a:solidFill>
                <a:latin typeface="Poppins Medium"/>
              </a:rPr>
              <a:t>A </a:t>
            </a:r>
          </a:p>
          <a:p>
            <a:pPr algn="ctr">
              <a:lnSpc>
                <a:spcPts val="4450"/>
              </a:lnSpc>
              <a:spcBef>
                <a:spcPct val="0"/>
              </a:spcBef>
            </a:pPr>
            <a:r>
              <a:rPr lang="en-US" sz="2781">
                <a:solidFill>
                  <a:srgbClr val="000000"/>
                </a:solidFill>
                <a:latin typeface="Poppins Medium"/>
              </a:rPr>
              <a:t>bits</a:t>
            </a:r>
          </a:p>
        </p:txBody>
      </p:sp>
      <p:sp>
        <p:nvSpPr>
          <p:cNvPr name="TextBox 28" id="28"/>
          <p:cNvSpPr txBox="true"/>
          <p:nvPr/>
        </p:nvSpPr>
        <p:spPr>
          <a:xfrm rot="0">
            <a:off x="3857049" y="5324178"/>
            <a:ext cx="982506" cy="528688"/>
          </a:xfrm>
          <a:prstGeom prst="rect">
            <a:avLst/>
          </a:prstGeom>
        </p:spPr>
        <p:txBody>
          <a:bodyPr anchor="t" rtlCol="false" tIns="0" lIns="0" bIns="0" rIns="0">
            <a:spAutoFit/>
          </a:bodyPr>
          <a:lstStyle/>
          <a:p>
            <a:pPr algn="ctr">
              <a:lnSpc>
                <a:spcPts val="4450"/>
              </a:lnSpc>
              <a:spcBef>
                <a:spcPct val="0"/>
              </a:spcBef>
            </a:pPr>
            <a:r>
              <a:rPr lang="en-US" sz="2781">
                <a:solidFill>
                  <a:srgbClr val="000000"/>
                </a:solidFill>
                <a:latin typeface="Poppins Medium"/>
              </a:rPr>
              <a:t>K bits</a:t>
            </a:r>
          </a:p>
        </p:txBody>
      </p:sp>
      <p:sp>
        <p:nvSpPr>
          <p:cNvPr name="TextBox 29" id="29"/>
          <p:cNvSpPr txBox="true"/>
          <p:nvPr/>
        </p:nvSpPr>
        <p:spPr>
          <a:xfrm rot="0">
            <a:off x="7099759" y="5285596"/>
            <a:ext cx="874320" cy="1093905"/>
          </a:xfrm>
          <a:prstGeom prst="rect">
            <a:avLst/>
          </a:prstGeom>
        </p:spPr>
        <p:txBody>
          <a:bodyPr anchor="t" rtlCol="false" tIns="0" lIns="0" bIns="0" rIns="0">
            <a:spAutoFit/>
          </a:bodyPr>
          <a:lstStyle/>
          <a:p>
            <a:pPr algn="ctr">
              <a:lnSpc>
                <a:spcPts val="4450"/>
              </a:lnSpc>
              <a:spcBef>
                <a:spcPct val="0"/>
              </a:spcBef>
            </a:pPr>
            <a:r>
              <a:rPr lang="en-US" sz="2781">
                <a:solidFill>
                  <a:srgbClr val="000000"/>
                </a:solidFill>
                <a:latin typeface="Poppins Medium"/>
              </a:rPr>
              <a:t>N bits</a:t>
            </a:r>
          </a:p>
        </p:txBody>
      </p:sp>
      <p:sp>
        <p:nvSpPr>
          <p:cNvPr name="TextBox 30" id="30"/>
          <p:cNvSpPr txBox="true"/>
          <p:nvPr/>
        </p:nvSpPr>
        <p:spPr>
          <a:xfrm rot="0">
            <a:off x="11118703" y="6553200"/>
            <a:ext cx="1910809" cy="528688"/>
          </a:xfrm>
          <a:prstGeom prst="rect">
            <a:avLst/>
          </a:prstGeom>
        </p:spPr>
        <p:txBody>
          <a:bodyPr anchor="t" rtlCol="false" tIns="0" lIns="0" bIns="0" rIns="0">
            <a:spAutoFit/>
          </a:bodyPr>
          <a:lstStyle/>
          <a:p>
            <a:pPr algn="ctr">
              <a:lnSpc>
                <a:spcPts val="4450"/>
              </a:lnSpc>
              <a:spcBef>
                <a:spcPct val="0"/>
              </a:spcBef>
            </a:pPr>
            <a:r>
              <a:rPr lang="en-US" sz="2781">
                <a:solidFill>
                  <a:srgbClr val="000000"/>
                </a:solidFill>
                <a:latin typeface="Poppins Medium"/>
              </a:rPr>
              <a:t>M : list size</a:t>
            </a:r>
          </a:p>
        </p:txBody>
      </p:sp>
      <p:sp>
        <p:nvSpPr>
          <p:cNvPr name="TextBox 31" id="31"/>
          <p:cNvSpPr txBox="true"/>
          <p:nvPr/>
        </p:nvSpPr>
        <p:spPr>
          <a:xfrm rot="0">
            <a:off x="11292924" y="3253642"/>
            <a:ext cx="1850533" cy="410135"/>
          </a:xfrm>
          <a:prstGeom prst="rect">
            <a:avLst/>
          </a:prstGeom>
        </p:spPr>
        <p:txBody>
          <a:bodyPr anchor="t" rtlCol="false" tIns="0" lIns="0" bIns="0" rIns="0">
            <a:spAutoFit/>
          </a:bodyPr>
          <a:lstStyle/>
          <a:p>
            <a:pPr algn="ctr">
              <a:lnSpc>
                <a:spcPts val="3412"/>
              </a:lnSpc>
              <a:spcBef>
                <a:spcPct val="0"/>
              </a:spcBef>
            </a:pPr>
            <a:r>
              <a:rPr lang="en-US" sz="2132">
                <a:solidFill>
                  <a:srgbClr val="000000"/>
                </a:solidFill>
                <a:latin typeface="Poppins Medium"/>
              </a:rPr>
              <a:t>M codeword</a:t>
            </a:r>
          </a:p>
        </p:txBody>
      </p:sp>
      <p:sp>
        <p:nvSpPr>
          <p:cNvPr name="AutoShape 32" id="32"/>
          <p:cNvSpPr/>
          <p:nvPr/>
        </p:nvSpPr>
        <p:spPr>
          <a:xfrm flipV="true">
            <a:off x="16191934" y="5143500"/>
            <a:ext cx="787485" cy="16867"/>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6230600" y="3768553"/>
            <a:ext cx="2057400" cy="1190625"/>
          </a:xfrm>
          <a:prstGeom prst="rect">
            <a:avLst/>
          </a:prstGeom>
        </p:spPr>
        <p:txBody>
          <a:bodyPr anchor="t" rtlCol="false" tIns="0" lIns="0" bIns="0" rIns="0">
            <a:spAutoFit/>
          </a:bodyPr>
          <a:lstStyle/>
          <a:p>
            <a:pPr algn="ctr">
              <a:lnSpc>
                <a:spcPts val="4800"/>
              </a:lnSpc>
              <a:spcBef>
                <a:spcPct val="0"/>
              </a:spcBef>
            </a:pPr>
            <a:r>
              <a:rPr lang="en-US" sz="3000">
                <a:solidFill>
                  <a:srgbClr val="000000"/>
                </a:solidFill>
                <a:latin typeface="Poppins Medium"/>
              </a:rPr>
              <a:t>Estimated Message</a:t>
            </a:r>
          </a:p>
        </p:txBody>
      </p:sp>
      <p:sp>
        <p:nvSpPr>
          <p:cNvPr name="TextBox 34" id="3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50</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68743" y="1164250"/>
            <a:ext cx="16150515" cy="1116161"/>
          </a:xfrm>
          <a:prstGeom prst="rect">
            <a:avLst/>
          </a:prstGeom>
        </p:spPr>
        <p:txBody>
          <a:bodyPr anchor="t" rtlCol="false" tIns="0" lIns="0" bIns="0" rIns="0">
            <a:spAutoFit/>
          </a:bodyPr>
          <a:lstStyle/>
          <a:p>
            <a:pPr algn="ctr">
              <a:lnSpc>
                <a:spcPts val="8876"/>
              </a:lnSpc>
            </a:pPr>
            <a:r>
              <a:rPr lang="en-US" sz="7158">
                <a:solidFill>
                  <a:srgbClr val="333333"/>
                </a:solidFill>
                <a:latin typeface="Poppins Bold"/>
              </a:rPr>
              <a:t>Cyclic Redundancy Check (CRC)</a:t>
            </a:r>
          </a:p>
        </p:txBody>
      </p:sp>
      <p:grpSp>
        <p:nvGrpSpPr>
          <p:cNvPr name="Group 3" id="3"/>
          <p:cNvGrpSpPr/>
          <p:nvPr/>
        </p:nvGrpSpPr>
        <p:grpSpPr>
          <a:xfrm rot="0">
            <a:off x="-1377232" y="1393"/>
            <a:ext cx="20489488" cy="549272"/>
            <a:chOff x="0" y="0"/>
            <a:chExt cx="6931012" cy="185803"/>
          </a:xfrm>
        </p:grpSpPr>
        <p:sp>
          <p:nvSpPr>
            <p:cNvPr name="Freeform 4" id="4"/>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5" id="5"/>
          <p:cNvSpPr txBox="true"/>
          <p:nvPr/>
        </p:nvSpPr>
        <p:spPr>
          <a:xfrm rot="0">
            <a:off x="1028700" y="2785235"/>
            <a:ext cx="16230600" cy="1266190"/>
          </a:xfrm>
          <a:prstGeom prst="rect">
            <a:avLst/>
          </a:prstGeom>
        </p:spPr>
        <p:txBody>
          <a:bodyPr anchor="t" rtlCol="false" tIns="0" lIns="0" bIns="0" rIns="0">
            <a:spAutoFit/>
          </a:bodyPr>
          <a:lstStyle/>
          <a:p>
            <a:pPr marL="690879" indent="-345439" lvl="1">
              <a:lnSpc>
                <a:spcPts val="5119"/>
              </a:lnSpc>
              <a:buFont typeface="Arial"/>
              <a:buChar char="•"/>
            </a:pPr>
            <a:r>
              <a:rPr lang="en-US" sz="3199">
                <a:solidFill>
                  <a:srgbClr val="333333"/>
                </a:solidFill>
                <a:latin typeface="Poppins Medium"/>
              </a:rPr>
              <a:t>CRC is a method to detect error in digital networks. It is used to change accidental changes in data. </a:t>
            </a:r>
          </a:p>
        </p:txBody>
      </p:sp>
      <p:sp>
        <p:nvSpPr>
          <p:cNvPr name="TextBox 6" id="6"/>
          <p:cNvSpPr txBox="true"/>
          <p:nvPr/>
        </p:nvSpPr>
        <p:spPr>
          <a:xfrm rot="0">
            <a:off x="1068743" y="4490210"/>
            <a:ext cx="15483106" cy="1913890"/>
          </a:xfrm>
          <a:prstGeom prst="rect">
            <a:avLst/>
          </a:prstGeom>
        </p:spPr>
        <p:txBody>
          <a:bodyPr anchor="t" rtlCol="false" tIns="0" lIns="0" bIns="0" rIns="0">
            <a:spAutoFit/>
          </a:bodyPr>
          <a:lstStyle/>
          <a:p>
            <a:pPr marL="690879" indent="-345439" lvl="1">
              <a:lnSpc>
                <a:spcPts val="5119"/>
              </a:lnSpc>
              <a:buFont typeface="Arial"/>
              <a:buChar char="•"/>
            </a:pPr>
            <a:r>
              <a:rPr lang="en-US" sz="3199">
                <a:solidFill>
                  <a:srgbClr val="333333"/>
                </a:solidFill>
                <a:latin typeface="Poppins Medium"/>
              </a:rPr>
              <a:t>In this method, we divide the message by a selected polynomial to get a remainder polynomial which we then append it to the end of message to form our new codeword which we then transmit.</a:t>
            </a:r>
          </a:p>
        </p:txBody>
      </p:sp>
      <p:sp>
        <p:nvSpPr>
          <p:cNvPr name="TextBox 7" id="7"/>
          <p:cNvSpPr txBox="true"/>
          <p:nvPr/>
        </p:nvSpPr>
        <p:spPr>
          <a:xfrm rot="0">
            <a:off x="1108785" y="6399085"/>
            <a:ext cx="15977114" cy="2561590"/>
          </a:xfrm>
          <a:prstGeom prst="rect">
            <a:avLst/>
          </a:prstGeom>
        </p:spPr>
        <p:txBody>
          <a:bodyPr anchor="t" rtlCol="false" tIns="0" lIns="0" bIns="0" rIns="0">
            <a:spAutoFit/>
          </a:bodyPr>
          <a:lstStyle/>
          <a:p>
            <a:pPr marL="690879" indent="-345439" lvl="1">
              <a:lnSpc>
                <a:spcPts val="5119"/>
              </a:lnSpc>
              <a:buFont typeface="Arial"/>
              <a:buChar char="•"/>
            </a:pPr>
            <a:r>
              <a:rPr lang="en-US" sz="3199">
                <a:solidFill>
                  <a:srgbClr val="333333"/>
                </a:solidFill>
                <a:latin typeface="Poppins Medium"/>
              </a:rPr>
              <a:t>On the receiver side, after decoding, we divide decoded codeword by the selected CRC polynomial.</a:t>
            </a:r>
          </a:p>
          <a:p>
            <a:pPr marL="690879" indent="-345439" lvl="1">
              <a:lnSpc>
                <a:spcPts val="5119"/>
              </a:lnSpc>
              <a:buFont typeface="Arial"/>
              <a:buChar char="•"/>
            </a:pPr>
            <a:r>
              <a:rPr lang="en-US" sz="3199">
                <a:solidFill>
                  <a:srgbClr val="333333"/>
                </a:solidFill>
                <a:latin typeface="Poppins Medium"/>
              </a:rPr>
              <a:t>If the remainder on division comes out to be zero then it is a valid codeword.</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4546" y="718415"/>
            <a:ext cx="13561913" cy="6866575"/>
          </a:xfrm>
          <a:custGeom>
            <a:avLst/>
            <a:gdLst/>
            <a:ahLst/>
            <a:cxnLst/>
            <a:rect r="r" b="b" t="t" l="l"/>
            <a:pathLst>
              <a:path h="6866575" w="13561913">
                <a:moveTo>
                  <a:pt x="0" y="0"/>
                </a:moveTo>
                <a:lnTo>
                  <a:pt x="13561913" y="0"/>
                </a:lnTo>
                <a:lnTo>
                  <a:pt x="13561913" y="6866575"/>
                </a:lnTo>
                <a:lnTo>
                  <a:pt x="0" y="6866575"/>
                </a:lnTo>
                <a:lnTo>
                  <a:pt x="0" y="0"/>
                </a:lnTo>
                <a:close/>
              </a:path>
            </a:pathLst>
          </a:custGeom>
          <a:blipFill>
            <a:blip r:embed="rId2"/>
            <a:stretch>
              <a:fillRect l="0" t="0" r="0" b="0"/>
            </a:stretch>
          </a:blipFill>
        </p:spPr>
      </p:sp>
      <p:sp>
        <p:nvSpPr>
          <p:cNvPr name="TextBox 3" id="3"/>
          <p:cNvSpPr txBox="true"/>
          <p:nvPr/>
        </p:nvSpPr>
        <p:spPr>
          <a:xfrm rot="0">
            <a:off x="1905057" y="7575465"/>
            <a:ext cx="23542942" cy="1495431"/>
          </a:xfrm>
          <a:prstGeom prst="rect">
            <a:avLst/>
          </a:prstGeom>
        </p:spPr>
        <p:txBody>
          <a:bodyPr anchor="t" rtlCol="false" tIns="0" lIns="0" bIns="0" rIns="0">
            <a:spAutoFit/>
          </a:bodyPr>
          <a:lstStyle/>
          <a:p>
            <a:pPr>
              <a:lnSpc>
                <a:spcPts val="6458"/>
              </a:lnSpc>
            </a:pPr>
            <a:r>
              <a:rPr lang="en-US" sz="4036">
                <a:solidFill>
                  <a:srgbClr val="000000"/>
                </a:solidFill>
                <a:latin typeface="Times New Roman Bold"/>
              </a:rPr>
              <a:t>Path metric:</a:t>
            </a:r>
          </a:p>
          <a:p>
            <a:pPr>
              <a:lnSpc>
                <a:spcPts val="4941"/>
              </a:lnSpc>
              <a:spcBef>
                <a:spcPct val="0"/>
              </a:spcBef>
            </a:pPr>
            <a:r>
              <a:rPr lang="en-US" sz="3088">
                <a:solidFill>
                  <a:srgbClr val="000000"/>
                </a:solidFill>
                <a:latin typeface="Times New Roman"/>
              </a:rPr>
              <a:t>Sum of decision metrics for every path is called Path metric.</a:t>
            </a:r>
          </a:p>
        </p:txBody>
      </p:sp>
      <p:grpSp>
        <p:nvGrpSpPr>
          <p:cNvPr name="Group 4" id="4"/>
          <p:cNvGrpSpPr/>
          <p:nvPr/>
        </p:nvGrpSpPr>
        <p:grpSpPr>
          <a:xfrm rot="0">
            <a:off x="-1448837" y="0"/>
            <a:ext cx="20489488" cy="549272"/>
            <a:chOff x="0" y="0"/>
            <a:chExt cx="6931012" cy="185803"/>
          </a:xfrm>
        </p:grpSpPr>
        <p:sp>
          <p:nvSpPr>
            <p:cNvPr name="Freeform 5" id="5"/>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52</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53</a:t>
            </a:r>
          </a:p>
        </p:txBody>
      </p:sp>
      <p:grpSp>
        <p:nvGrpSpPr>
          <p:cNvPr name="Group 3" id="3"/>
          <p:cNvGrpSpPr/>
          <p:nvPr/>
        </p:nvGrpSpPr>
        <p:grpSpPr>
          <a:xfrm rot="0">
            <a:off x="0" y="0"/>
            <a:ext cx="18288000" cy="450526"/>
            <a:chOff x="0" y="0"/>
            <a:chExt cx="6186311" cy="152400"/>
          </a:xfrm>
        </p:grpSpPr>
        <p:sp>
          <p:nvSpPr>
            <p:cNvPr name="Freeform 4" id="4"/>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5" id="5"/>
          <p:cNvSpPr txBox="true"/>
          <p:nvPr/>
        </p:nvSpPr>
        <p:spPr>
          <a:xfrm rot="0">
            <a:off x="937625" y="933450"/>
            <a:ext cx="3407926" cy="887095"/>
          </a:xfrm>
          <a:prstGeom prst="rect">
            <a:avLst/>
          </a:prstGeom>
        </p:spPr>
        <p:txBody>
          <a:bodyPr anchor="t" rtlCol="false" tIns="0" lIns="0" bIns="0" rIns="0">
            <a:spAutoFit/>
          </a:bodyPr>
          <a:lstStyle/>
          <a:p>
            <a:pPr algn="ctr">
              <a:lnSpc>
                <a:spcPts val="7279"/>
              </a:lnSpc>
            </a:pPr>
            <a:r>
              <a:rPr lang="en-US" sz="5199" u="sng">
                <a:solidFill>
                  <a:srgbClr val="333333"/>
                </a:solidFill>
                <a:latin typeface="Canva Sans Bold"/>
              </a:rPr>
              <a:t>Algorithm:</a:t>
            </a:r>
          </a:p>
        </p:txBody>
      </p:sp>
      <p:sp>
        <p:nvSpPr>
          <p:cNvPr name="TextBox 6" id="6"/>
          <p:cNvSpPr txBox="true"/>
          <p:nvPr/>
        </p:nvSpPr>
        <p:spPr>
          <a:xfrm rot="0">
            <a:off x="1028700" y="2068281"/>
            <a:ext cx="15763929" cy="8026929"/>
          </a:xfrm>
          <a:prstGeom prst="rect">
            <a:avLst/>
          </a:prstGeom>
        </p:spPr>
        <p:txBody>
          <a:bodyPr anchor="t" rtlCol="false" tIns="0" lIns="0" bIns="0" rIns="0">
            <a:spAutoFit/>
          </a:bodyPr>
          <a:lstStyle/>
          <a:p>
            <a:pPr algn="just" marL="714642" indent="-357321" lvl="1">
              <a:lnSpc>
                <a:spcPts val="5296"/>
              </a:lnSpc>
              <a:buFont typeface="Arial"/>
              <a:buChar char="•"/>
            </a:pPr>
            <a:r>
              <a:rPr lang="en-US" sz="3310">
                <a:solidFill>
                  <a:srgbClr val="333333"/>
                </a:solidFill>
                <a:latin typeface="Poppins Medium"/>
              </a:rPr>
              <a:t>Here we use as many SC decoders as our list size (L) and run them together.</a:t>
            </a:r>
          </a:p>
          <a:p>
            <a:pPr algn="just" marL="714642" indent="-357321" lvl="1">
              <a:lnSpc>
                <a:spcPts val="5296"/>
              </a:lnSpc>
              <a:buFont typeface="Arial"/>
              <a:buChar char="•"/>
            </a:pPr>
            <a:r>
              <a:rPr lang="en-US" sz="3310">
                <a:solidFill>
                  <a:srgbClr val="333333"/>
                </a:solidFill>
                <a:latin typeface="Poppins Medium"/>
              </a:rPr>
              <a:t>We follow the same procedure as SC decoder for all the concurrent decoders except at the leaf.</a:t>
            </a:r>
          </a:p>
          <a:p>
            <a:pPr algn="just" marL="714642" indent="-357321" lvl="1">
              <a:lnSpc>
                <a:spcPts val="5296"/>
              </a:lnSpc>
              <a:buFont typeface="Arial"/>
              <a:buChar char="•"/>
            </a:pPr>
            <a:r>
              <a:rPr lang="en-US" sz="3310">
                <a:solidFill>
                  <a:srgbClr val="333333"/>
                </a:solidFill>
                <a:latin typeface="Poppins Medium"/>
              </a:rPr>
              <a:t>At the leaf we do following extra procedures as follows:</a:t>
            </a:r>
          </a:p>
          <a:p>
            <a:pPr algn="just" marL="714642" indent="-357321" lvl="1">
              <a:lnSpc>
                <a:spcPts val="5296"/>
              </a:lnSpc>
              <a:buFont typeface="Arial"/>
              <a:buChar char="•"/>
            </a:pPr>
            <a:r>
              <a:rPr lang="en-US" sz="3310">
                <a:solidFill>
                  <a:srgbClr val="333333"/>
                </a:solidFill>
                <a:latin typeface="Poppins Medium"/>
              </a:rPr>
              <a:t>We </a:t>
            </a:r>
            <a:r>
              <a:rPr lang="en-US" sz="3310">
                <a:solidFill>
                  <a:srgbClr val="333333"/>
                </a:solidFill>
                <a:latin typeface="Poppins Medium"/>
              </a:rPr>
              <a:t>consider all possible estimated bits for a given belief </a:t>
            </a:r>
          </a:p>
          <a:p>
            <a:pPr algn="just" marL="714642" indent="-357321" lvl="1">
              <a:lnSpc>
                <a:spcPts val="5296"/>
              </a:lnSpc>
              <a:buFont typeface="Arial"/>
              <a:buChar char="•"/>
            </a:pPr>
            <a:r>
              <a:rPr lang="en-US" sz="3310">
                <a:solidFill>
                  <a:srgbClr val="333333"/>
                </a:solidFill>
                <a:latin typeface="Poppins Medium"/>
              </a:rPr>
              <a:t>We keep track of path metric in which we assign a penalty (absolute value of belief) for taking an opposite decision for a given belief.</a:t>
            </a:r>
          </a:p>
          <a:p>
            <a:pPr algn="just" marL="714642" indent="-357321" lvl="1">
              <a:lnSpc>
                <a:spcPts val="5296"/>
              </a:lnSpc>
              <a:buFont typeface="Arial"/>
              <a:buChar char="•"/>
            </a:pPr>
            <a:r>
              <a:rPr lang="en-US" sz="3310">
                <a:solidFill>
                  <a:srgbClr val="333333"/>
                </a:solidFill>
                <a:latin typeface="Poppins Medium"/>
              </a:rPr>
              <a:t>Then we sort and take the first L decoders having minimal path metrics.</a:t>
            </a:r>
          </a:p>
          <a:p>
            <a:pPr algn="just" marL="714642" indent="-357321" lvl="1">
              <a:lnSpc>
                <a:spcPts val="5296"/>
              </a:lnSpc>
              <a:buFont typeface="Arial"/>
              <a:buChar char="•"/>
            </a:pPr>
            <a:r>
              <a:rPr lang="en-US" sz="3310">
                <a:solidFill>
                  <a:srgbClr val="333333"/>
                </a:solidFill>
                <a:latin typeface="Poppins Medium"/>
              </a:rPr>
              <a:t>After we receive the L decoded codewords we perform a CRC check. </a:t>
            </a:r>
          </a:p>
          <a:p>
            <a:pPr algn="ctr">
              <a:lnSpc>
                <a:spcPts val="5296"/>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3058883" y="730035"/>
            <a:ext cx="12170234" cy="1811020"/>
          </a:xfrm>
          <a:prstGeom prst="rect">
            <a:avLst/>
          </a:prstGeom>
        </p:spPr>
        <p:txBody>
          <a:bodyPr anchor="t" rtlCol="false" tIns="0" lIns="0" bIns="0" rIns="0">
            <a:spAutoFit/>
          </a:bodyPr>
          <a:lstStyle/>
          <a:p>
            <a:pPr algn="ctr">
              <a:lnSpc>
                <a:spcPts val="7279"/>
              </a:lnSpc>
            </a:pPr>
            <a:r>
              <a:rPr lang="en-US" sz="5199">
                <a:solidFill>
                  <a:srgbClr val="333333"/>
                </a:solidFill>
                <a:latin typeface="Canva Sans Bold"/>
              </a:rPr>
              <a:t>Possible scenarios during CRC check on L decoded codewords</a:t>
            </a:r>
          </a:p>
        </p:txBody>
      </p:sp>
      <p:sp>
        <p:nvSpPr>
          <p:cNvPr name="AutoShape 5" id="5"/>
          <p:cNvSpPr/>
          <p:nvPr/>
        </p:nvSpPr>
        <p:spPr>
          <a:xfrm flipH="true">
            <a:off x="3381375" y="2872365"/>
            <a:ext cx="3269729" cy="2467131"/>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0">
            <a:off x="3058883" y="825285"/>
            <a:ext cx="12170234" cy="2047080"/>
            <a:chOff x="0" y="0"/>
            <a:chExt cx="3205329" cy="539149"/>
          </a:xfrm>
        </p:grpSpPr>
        <p:sp>
          <p:nvSpPr>
            <p:cNvPr name="Freeform 7" id="7"/>
            <p:cNvSpPr/>
            <p:nvPr/>
          </p:nvSpPr>
          <p:spPr>
            <a:xfrm flipH="false" flipV="false" rot="0">
              <a:off x="0" y="0"/>
              <a:ext cx="3205329" cy="539149"/>
            </a:xfrm>
            <a:custGeom>
              <a:avLst/>
              <a:gdLst/>
              <a:ahLst/>
              <a:cxnLst/>
              <a:rect r="r" b="b" t="t" l="l"/>
              <a:pathLst>
                <a:path h="539149" w="3205329">
                  <a:moveTo>
                    <a:pt x="0" y="0"/>
                  </a:moveTo>
                  <a:lnTo>
                    <a:pt x="3205329" y="0"/>
                  </a:lnTo>
                  <a:lnTo>
                    <a:pt x="3205329" y="539149"/>
                  </a:lnTo>
                  <a:lnTo>
                    <a:pt x="0" y="539149"/>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76200"/>
              <a:ext cx="3205329" cy="615349"/>
            </a:xfrm>
            <a:prstGeom prst="rect">
              <a:avLst/>
            </a:prstGeom>
          </p:spPr>
          <p:txBody>
            <a:bodyPr anchor="ctr" rtlCol="false" tIns="50800" lIns="50800" bIns="50800" rIns="50800"/>
            <a:lstStyle/>
            <a:p>
              <a:pPr algn="ctr">
                <a:lnSpc>
                  <a:spcPts val="2944"/>
                </a:lnSpc>
              </a:pPr>
            </a:p>
          </p:txBody>
        </p:sp>
      </p:grpSp>
      <p:sp>
        <p:nvSpPr>
          <p:cNvPr name="AutoShape 9" id="9"/>
          <p:cNvSpPr/>
          <p:nvPr/>
        </p:nvSpPr>
        <p:spPr>
          <a:xfrm>
            <a:off x="9144000" y="2872365"/>
            <a:ext cx="0" cy="2492318"/>
          </a:xfrm>
          <a:prstGeom prst="line">
            <a:avLst/>
          </a:prstGeom>
          <a:ln cap="flat" w="38100">
            <a:solidFill>
              <a:srgbClr val="000000"/>
            </a:solidFill>
            <a:prstDash val="solid"/>
            <a:headEnd type="none" len="sm" w="sm"/>
            <a:tailEnd type="arrow" len="sm" w="med"/>
          </a:ln>
        </p:spPr>
      </p:sp>
      <p:sp>
        <p:nvSpPr>
          <p:cNvPr name="AutoShape 10" id="10"/>
          <p:cNvSpPr/>
          <p:nvPr/>
        </p:nvSpPr>
        <p:spPr>
          <a:xfrm>
            <a:off x="10929504" y="2872365"/>
            <a:ext cx="3942232" cy="2492318"/>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1028700" y="5339496"/>
            <a:ext cx="4705350" cy="1923727"/>
            <a:chOff x="0" y="0"/>
            <a:chExt cx="1239269" cy="506661"/>
          </a:xfrm>
        </p:grpSpPr>
        <p:sp>
          <p:nvSpPr>
            <p:cNvPr name="Freeform 12" id="12"/>
            <p:cNvSpPr/>
            <p:nvPr/>
          </p:nvSpPr>
          <p:spPr>
            <a:xfrm flipH="false" flipV="false" rot="0">
              <a:off x="0" y="0"/>
              <a:ext cx="1239269" cy="506661"/>
            </a:xfrm>
            <a:custGeom>
              <a:avLst/>
              <a:gdLst/>
              <a:ahLst/>
              <a:cxnLst/>
              <a:rect r="r" b="b" t="t" l="l"/>
              <a:pathLst>
                <a:path h="506661" w="1239269">
                  <a:moveTo>
                    <a:pt x="0" y="0"/>
                  </a:moveTo>
                  <a:lnTo>
                    <a:pt x="1239269" y="0"/>
                  </a:lnTo>
                  <a:lnTo>
                    <a:pt x="1239269" y="506661"/>
                  </a:lnTo>
                  <a:lnTo>
                    <a:pt x="0" y="506661"/>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76200"/>
              <a:ext cx="1239269" cy="582861"/>
            </a:xfrm>
            <a:prstGeom prst="rect">
              <a:avLst/>
            </a:prstGeom>
          </p:spPr>
          <p:txBody>
            <a:bodyPr anchor="ctr" rtlCol="false" tIns="50800" lIns="50800" bIns="50800" rIns="50800"/>
            <a:lstStyle/>
            <a:p>
              <a:pPr algn="ctr">
                <a:lnSpc>
                  <a:spcPts val="2944"/>
                </a:lnSpc>
              </a:pPr>
            </a:p>
          </p:txBody>
        </p:sp>
      </p:grpSp>
      <p:sp>
        <p:nvSpPr>
          <p:cNvPr name="TextBox 14" id="14"/>
          <p:cNvSpPr txBox="true"/>
          <p:nvPr/>
        </p:nvSpPr>
        <p:spPr>
          <a:xfrm rot="0">
            <a:off x="17259300" y="9311559"/>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54</a:t>
            </a:r>
          </a:p>
        </p:txBody>
      </p:sp>
      <p:grpSp>
        <p:nvGrpSpPr>
          <p:cNvPr name="Group 15" id="15"/>
          <p:cNvGrpSpPr/>
          <p:nvPr/>
        </p:nvGrpSpPr>
        <p:grpSpPr>
          <a:xfrm rot="0">
            <a:off x="6559370" y="5364682"/>
            <a:ext cx="5169260" cy="1923727"/>
            <a:chOff x="0" y="0"/>
            <a:chExt cx="1361451" cy="506661"/>
          </a:xfrm>
        </p:grpSpPr>
        <p:sp>
          <p:nvSpPr>
            <p:cNvPr name="Freeform 16" id="16"/>
            <p:cNvSpPr/>
            <p:nvPr/>
          </p:nvSpPr>
          <p:spPr>
            <a:xfrm flipH="false" flipV="false" rot="0">
              <a:off x="0" y="0"/>
              <a:ext cx="1361451" cy="506661"/>
            </a:xfrm>
            <a:custGeom>
              <a:avLst/>
              <a:gdLst/>
              <a:ahLst/>
              <a:cxnLst/>
              <a:rect r="r" b="b" t="t" l="l"/>
              <a:pathLst>
                <a:path h="506661" w="1361451">
                  <a:moveTo>
                    <a:pt x="0" y="0"/>
                  </a:moveTo>
                  <a:lnTo>
                    <a:pt x="1361451" y="0"/>
                  </a:lnTo>
                  <a:lnTo>
                    <a:pt x="1361451" y="506661"/>
                  </a:lnTo>
                  <a:lnTo>
                    <a:pt x="0" y="506661"/>
                  </a:ln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0" y="-76200"/>
              <a:ext cx="1361451" cy="582861"/>
            </a:xfrm>
            <a:prstGeom prst="rect">
              <a:avLst/>
            </a:prstGeom>
          </p:spPr>
          <p:txBody>
            <a:bodyPr anchor="ctr" rtlCol="false" tIns="50800" lIns="50800" bIns="50800" rIns="50800"/>
            <a:lstStyle/>
            <a:p>
              <a:pPr algn="ctr">
                <a:lnSpc>
                  <a:spcPts val="2944"/>
                </a:lnSpc>
              </a:pPr>
            </a:p>
          </p:txBody>
        </p:sp>
      </p:grpSp>
      <p:grpSp>
        <p:nvGrpSpPr>
          <p:cNvPr name="Group 18" id="18"/>
          <p:cNvGrpSpPr/>
          <p:nvPr/>
        </p:nvGrpSpPr>
        <p:grpSpPr>
          <a:xfrm rot="0">
            <a:off x="12484170" y="5364682"/>
            <a:ext cx="4775130" cy="1923727"/>
            <a:chOff x="0" y="0"/>
            <a:chExt cx="1257647" cy="506661"/>
          </a:xfrm>
        </p:grpSpPr>
        <p:sp>
          <p:nvSpPr>
            <p:cNvPr name="Freeform 19" id="19"/>
            <p:cNvSpPr/>
            <p:nvPr/>
          </p:nvSpPr>
          <p:spPr>
            <a:xfrm flipH="false" flipV="false" rot="0">
              <a:off x="0" y="0"/>
              <a:ext cx="1257647" cy="506661"/>
            </a:xfrm>
            <a:custGeom>
              <a:avLst/>
              <a:gdLst/>
              <a:ahLst/>
              <a:cxnLst/>
              <a:rect r="r" b="b" t="t" l="l"/>
              <a:pathLst>
                <a:path h="506661" w="1257647">
                  <a:moveTo>
                    <a:pt x="0" y="0"/>
                  </a:moveTo>
                  <a:lnTo>
                    <a:pt x="1257647" y="0"/>
                  </a:lnTo>
                  <a:lnTo>
                    <a:pt x="1257647" y="506661"/>
                  </a:lnTo>
                  <a:lnTo>
                    <a:pt x="0" y="506661"/>
                  </a:lnTo>
                  <a:close/>
                </a:path>
              </a:pathLst>
            </a:custGeom>
            <a:solidFill>
              <a:srgbClr val="000000">
                <a:alpha val="0"/>
              </a:srgbClr>
            </a:solidFill>
            <a:ln w="38100" cap="sq">
              <a:solidFill>
                <a:srgbClr val="000000"/>
              </a:solidFill>
              <a:prstDash val="solid"/>
              <a:miter/>
            </a:ln>
          </p:spPr>
        </p:sp>
        <p:sp>
          <p:nvSpPr>
            <p:cNvPr name="TextBox 20" id="20"/>
            <p:cNvSpPr txBox="true"/>
            <p:nvPr/>
          </p:nvSpPr>
          <p:spPr>
            <a:xfrm>
              <a:off x="0" y="-76200"/>
              <a:ext cx="1257647" cy="582861"/>
            </a:xfrm>
            <a:prstGeom prst="rect">
              <a:avLst/>
            </a:prstGeom>
          </p:spPr>
          <p:txBody>
            <a:bodyPr anchor="ctr" rtlCol="false" tIns="50800" lIns="50800" bIns="50800" rIns="50800"/>
            <a:lstStyle/>
            <a:p>
              <a:pPr algn="ctr">
                <a:lnSpc>
                  <a:spcPts val="2944"/>
                </a:lnSpc>
              </a:pPr>
            </a:p>
          </p:txBody>
        </p:sp>
      </p:grpSp>
      <p:sp>
        <p:nvSpPr>
          <p:cNvPr name="TextBox 21" id="21"/>
          <p:cNvSpPr txBox="true"/>
          <p:nvPr/>
        </p:nvSpPr>
        <p:spPr>
          <a:xfrm rot="0">
            <a:off x="1172624" y="5339335"/>
            <a:ext cx="4417501" cy="18002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When none of the codewords yield zero remainder</a:t>
            </a:r>
          </a:p>
        </p:txBody>
      </p:sp>
      <p:sp>
        <p:nvSpPr>
          <p:cNvPr name="TextBox 22" id="22"/>
          <p:cNvSpPr txBox="true"/>
          <p:nvPr/>
        </p:nvSpPr>
        <p:spPr>
          <a:xfrm rot="0">
            <a:off x="6651104" y="5364521"/>
            <a:ext cx="4985792" cy="18002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When only 1 of the codeword yield zero remainder</a:t>
            </a:r>
          </a:p>
        </p:txBody>
      </p:sp>
      <p:sp>
        <p:nvSpPr>
          <p:cNvPr name="TextBox 23" id="23"/>
          <p:cNvSpPr txBox="true"/>
          <p:nvPr/>
        </p:nvSpPr>
        <p:spPr>
          <a:xfrm rot="0">
            <a:off x="12643030" y="5339335"/>
            <a:ext cx="4433976" cy="18002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When more than 1 codewords yield zero remainder</a:t>
            </a:r>
          </a:p>
        </p:txBody>
      </p:sp>
      <p:sp>
        <p:nvSpPr>
          <p:cNvPr name="AutoShape 24" id="24"/>
          <p:cNvSpPr/>
          <p:nvPr/>
        </p:nvSpPr>
        <p:spPr>
          <a:xfrm>
            <a:off x="3381375" y="7263223"/>
            <a:ext cx="0" cy="829297"/>
          </a:xfrm>
          <a:prstGeom prst="line">
            <a:avLst/>
          </a:prstGeom>
          <a:ln cap="flat" w="38100">
            <a:solidFill>
              <a:srgbClr val="000000"/>
            </a:solidFill>
            <a:prstDash val="solid"/>
            <a:headEnd type="none" len="sm" w="sm"/>
            <a:tailEnd type="arrow" len="sm" w="med"/>
          </a:ln>
        </p:spPr>
      </p:sp>
      <p:sp>
        <p:nvSpPr>
          <p:cNvPr name="AutoShape 25" id="25"/>
          <p:cNvSpPr/>
          <p:nvPr/>
        </p:nvSpPr>
        <p:spPr>
          <a:xfrm>
            <a:off x="9144000" y="7288409"/>
            <a:ext cx="0" cy="804111"/>
          </a:xfrm>
          <a:prstGeom prst="line">
            <a:avLst/>
          </a:prstGeom>
          <a:ln cap="flat" w="38100">
            <a:solidFill>
              <a:srgbClr val="000000"/>
            </a:solidFill>
            <a:prstDash val="solid"/>
            <a:headEnd type="none" len="sm" w="sm"/>
            <a:tailEnd type="arrow" len="sm" w="med"/>
          </a:ln>
        </p:spPr>
      </p:sp>
      <p:sp>
        <p:nvSpPr>
          <p:cNvPr name="AutoShape 26" id="26"/>
          <p:cNvSpPr/>
          <p:nvPr/>
        </p:nvSpPr>
        <p:spPr>
          <a:xfrm>
            <a:off x="14871735" y="7288409"/>
            <a:ext cx="0" cy="804111"/>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1028700" y="8092520"/>
            <a:ext cx="4705350" cy="1923727"/>
            <a:chOff x="0" y="0"/>
            <a:chExt cx="1239269" cy="506661"/>
          </a:xfrm>
        </p:grpSpPr>
        <p:sp>
          <p:nvSpPr>
            <p:cNvPr name="Freeform 28" id="28"/>
            <p:cNvSpPr/>
            <p:nvPr/>
          </p:nvSpPr>
          <p:spPr>
            <a:xfrm flipH="false" flipV="false" rot="0">
              <a:off x="0" y="0"/>
              <a:ext cx="1239269" cy="506661"/>
            </a:xfrm>
            <a:custGeom>
              <a:avLst/>
              <a:gdLst/>
              <a:ahLst/>
              <a:cxnLst/>
              <a:rect r="r" b="b" t="t" l="l"/>
              <a:pathLst>
                <a:path h="506661" w="1239269">
                  <a:moveTo>
                    <a:pt x="0" y="0"/>
                  </a:moveTo>
                  <a:lnTo>
                    <a:pt x="1239269" y="0"/>
                  </a:lnTo>
                  <a:lnTo>
                    <a:pt x="1239269" y="506661"/>
                  </a:lnTo>
                  <a:lnTo>
                    <a:pt x="0" y="506661"/>
                  </a:lnTo>
                  <a:close/>
                </a:path>
              </a:pathLst>
            </a:custGeom>
            <a:solidFill>
              <a:srgbClr val="000000">
                <a:alpha val="0"/>
              </a:srgbClr>
            </a:solidFill>
            <a:ln w="38100" cap="sq">
              <a:solidFill>
                <a:srgbClr val="000000"/>
              </a:solidFill>
              <a:prstDash val="solid"/>
              <a:miter/>
            </a:ln>
          </p:spPr>
        </p:sp>
        <p:sp>
          <p:nvSpPr>
            <p:cNvPr name="TextBox 29" id="29"/>
            <p:cNvSpPr txBox="true"/>
            <p:nvPr/>
          </p:nvSpPr>
          <p:spPr>
            <a:xfrm>
              <a:off x="0" y="-76200"/>
              <a:ext cx="1239269" cy="582861"/>
            </a:xfrm>
            <a:prstGeom prst="rect">
              <a:avLst/>
            </a:prstGeom>
          </p:spPr>
          <p:txBody>
            <a:bodyPr anchor="ctr" rtlCol="false" tIns="50800" lIns="50800" bIns="50800" rIns="50800"/>
            <a:lstStyle/>
            <a:p>
              <a:pPr algn="ctr">
                <a:lnSpc>
                  <a:spcPts val="2944"/>
                </a:lnSpc>
              </a:pPr>
            </a:p>
          </p:txBody>
        </p:sp>
      </p:grpSp>
      <p:grpSp>
        <p:nvGrpSpPr>
          <p:cNvPr name="Group 30" id="30"/>
          <p:cNvGrpSpPr/>
          <p:nvPr/>
        </p:nvGrpSpPr>
        <p:grpSpPr>
          <a:xfrm rot="0">
            <a:off x="6559370" y="8092520"/>
            <a:ext cx="5169260" cy="1923727"/>
            <a:chOff x="0" y="0"/>
            <a:chExt cx="1361451" cy="506661"/>
          </a:xfrm>
        </p:grpSpPr>
        <p:sp>
          <p:nvSpPr>
            <p:cNvPr name="Freeform 31" id="31"/>
            <p:cNvSpPr/>
            <p:nvPr/>
          </p:nvSpPr>
          <p:spPr>
            <a:xfrm flipH="false" flipV="false" rot="0">
              <a:off x="0" y="0"/>
              <a:ext cx="1361451" cy="506661"/>
            </a:xfrm>
            <a:custGeom>
              <a:avLst/>
              <a:gdLst/>
              <a:ahLst/>
              <a:cxnLst/>
              <a:rect r="r" b="b" t="t" l="l"/>
              <a:pathLst>
                <a:path h="506661" w="1361451">
                  <a:moveTo>
                    <a:pt x="0" y="0"/>
                  </a:moveTo>
                  <a:lnTo>
                    <a:pt x="1361451" y="0"/>
                  </a:lnTo>
                  <a:lnTo>
                    <a:pt x="1361451" y="506661"/>
                  </a:lnTo>
                  <a:lnTo>
                    <a:pt x="0" y="506661"/>
                  </a:lnTo>
                  <a:close/>
                </a:path>
              </a:pathLst>
            </a:custGeom>
            <a:solidFill>
              <a:srgbClr val="000000">
                <a:alpha val="0"/>
              </a:srgbClr>
            </a:solidFill>
            <a:ln w="38100" cap="sq">
              <a:solidFill>
                <a:srgbClr val="000000"/>
              </a:solidFill>
              <a:prstDash val="solid"/>
              <a:miter/>
            </a:ln>
          </p:spPr>
        </p:sp>
        <p:sp>
          <p:nvSpPr>
            <p:cNvPr name="TextBox 32" id="32"/>
            <p:cNvSpPr txBox="true"/>
            <p:nvPr/>
          </p:nvSpPr>
          <p:spPr>
            <a:xfrm>
              <a:off x="0" y="-76200"/>
              <a:ext cx="1361451" cy="582861"/>
            </a:xfrm>
            <a:prstGeom prst="rect">
              <a:avLst/>
            </a:prstGeom>
          </p:spPr>
          <p:txBody>
            <a:bodyPr anchor="ctr" rtlCol="false" tIns="50800" lIns="50800" bIns="50800" rIns="50800"/>
            <a:lstStyle/>
            <a:p>
              <a:pPr algn="ctr">
                <a:lnSpc>
                  <a:spcPts val="2944"/>
                </a:lnSpc>
              </a:pPr>
            </a:p>
          </p:txBody>
        </p:sp>
      </p:grpSp>
      <p:grpSp>
        <p:nvGrpSpPr>
          <p:cNvPr name="Group 33" id="33"/>
          <p:cNvGrpSpPr/>
          <p:nvPr/>
        </p:nvGrpSpPr>
        <p:grpSpPr>
          <a:xfrm rot="0">
            <a:off x="12484170" y="8092520"/>
            <a:ext cx="4775130" cy="1923727"/>
            <a:chOff x="0" y="0"/>
            <a:chExt cx="1257647" cy="506661"/>
          </a:xfrm>
        </p:grpSpPr>
        <p:sp>
          <p:nvSpPr>
            <p:cNvPr name="Freeform 34" id="34"/>
            <p:cNvSpPr/>
            <p:nvPr/>
          </p:nvSpPr>
          <p:spPr>
            <a:xfrm flipH="false" flipV="false" rot="0">
              <a:off x="0" y="0"/>
              <a:ext cx="1257647" cy="506661"/>
            </a:xfrm>
            <a:custGeom>
              <a:avLst/>
              <a:gdLst/>
              <a:ahLst/>
              <a:cxnLst/>
              <a:rect r="r" b="b" t="t" l="l"/>
              <a:pathLst>
                <a:path h="506661" w="1257647">
                  <a:moveTo>
                    <a:pt x="0" y="0"/>
                  </a:moveTo>
                  <a:lnTo>
                    <a:pt x="1257647" y="0"/>
                  </a:lnTo>
                  <a:lnTo>
                    <a:pt x="1257647" y="506661"/>
                  </a:lnTo>
                  <a:lnTo>
                    <a:pt x="0" y="506661"/>
                  </a:lnTo>
                  <a:close/>
                </a:path>
              </a:pathLst>
            </a:custGeom>
            <a:solidFill>
              <a:srgbClr val="000000">
                <a:alpha val="0"/>
              </a:srgbClr>
            </a:solidFill>
            <a:ln w="38100" cap="sq">
              <a:solidFill>
                <a:srgbClr val="000000"/>
              </a:solidFill>
              <a:prstDash val="solid"/>
              <a:miter/>
            </a:ln>
          </p:spPr>
        </p:sp>
        <p:sp>
          <p:nvSpPr>
            <p:cNvPr name="TextBox 35" id="35"/>
            <p:cNvSpPr txBox="true"/>
            <p:nvPr/>
          </p:nvSpPr>
          <p:spPr>
            <a:xfrm>
              <a:off x="0" y="-76200"/>
              <a:ext cx="1257647" cy="582861"/>
            </a:xfrm>
            <a:prstGeom prst="rect">
              <a:avLst/>
            </a:prstGeom>
          </p:spPr>
          <p:txBody>
            <a:bodyPr anchor="ctr" rtlCol="false" tIns="50800" lIns="50800" bIns="50800" rIns="50800"/>
            <a:lstStyle/>
            <a:p>
              <a:pPr algn="ctr">
                <a:lnSpc>
                  <a:spcPts val="2944"/>
                </a:lnSpc>
              </a:pPr>
            </a:p>
          </p:txBody>
        </p:sp>
      </p:grpSp>
      <p:sp>
        <p:nvSpPr>
          <p:cNvPr name="TextBox 36" id="36"/>
          <p:cNvSpPr txBox="true"/>
          <p:nvPr/>
        </p:nvSpPr>
        <p:spPr>
          <a:xfrm rot="0">
            <a:off x="1172624" y="8092359"/>
            <a:ext cx="4417501" cy="18002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Choose codeword with minimum path metric</a:t>
            </a:r>
          </a:p>
        </p:txBody>
      </p:sp>
      <p:sp>
        <p:nvSpPr>
          <p:cNvPr name="TextBox 37" id="37"/>
          <p:cNvSpPr txBox="true"/>
          <p:nvPr/>
        </p:nvSpPr>
        <p:spPr>
          <a:xfrm rot="0">
            <a:off x="6651104" y="8676773"/>
            <a:ext cx="4985792" cy="5810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Select that codeword</a:t>
            </a:r>
          </a:p>
        </p:txBody>
      </p:sp>
      <p:sp>
        <p:nvSpPr>
          <p:cNvPr name="TextBox 38" id="38"/>
          <p:cNvSpPr txBox="true"/>
          <p:nvPr/>
        </p:nvSpPr>
        <p:spPr>
          <a:xfrm rot="0">
            <a:off x="12643030" y="8067173"/>
            <a:ext cx="4275117" cy="1800225"/>
          </a:xfrm>
          <a:prstGeom prst="rect">
            <a:avLst/>
          </a:prstGeom>
        </p:spPr>
        <p:txBody>
          <a:bodyPr anchor="t" rtlCol="false" tIns="0" lIns="0" bIns="0" rIns="0">
            <a:spAutoFit/>
          </a:bodyPr>
          <a:lstStyle/>
          <a:p>
            <a:pPr algn="ctr">
              <a:lnSpc>
                <a:spcPts val="4800"/>
              </a:lnSpc>
              <a:spcBef>
                <a:spcPct val="0"/>
              </a:spcBef>
            </a:pPr>
            <a:r>
              <a:rPr lang="en-US" sz="3000">
                <a:solidFill>
                  <a:srgbClr val="333333"/>
                </a:solidFill>
                <a:latin typeface="Poppins Medium"/>
              </a:rPr>
              <a:t>Choose codeword with minimum path metric</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grpSp>
        <p:nvGrpSpPr>
          <p:cNvPr name="Group 4" id="4"/>
          <p:cNvGrpSpPr/>
          <p:nvPr/>
        </p:nvGrpSpPr>
        <p:grpSpPr>
          <a:xfrm rot="0">
            <a:off x="280864" y="4529580"/>
            <a:ext cx="3086100" cy="1227840"/>
            <a:chOff x="0" y="0"/>
            <a:chExt cx="812800" cy="323382"/>
          </a:xfrm>
        </p:grpSpPr>
        <p:sp>
          <p:nvSpPr>
            <p:cNvPr name="Freeform 5" id="5"/>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6" id="6"/>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7" id="7"/>
          <p:cNvGrpSpPr/>
          <p:nvPr/>
        </p:nvGrpSpPr>
        <p:grpSpPr>
          <a:xfrm rot="0">
            <a:off x="4745575" y="4812851"/>
            <a:ext cx="683959" cy="661297"/>
            <a:chOff x="0" y="0"/>
            <a:chExt cx="180137" cy="174169"/>
          </a:xfrm>
        </p:grpSpPr>
        <p:sp>
          <p:nvSpPr>
            <p:cNvPr name="Freeform 8" id="8"/>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9" id="9"/>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grpSp>
        <p:nvGrpSpPr>
          <p:cNvPr name="Group 10" id="10"/>
          <p:cNvGrpSpPr/>
          <p:nvPr/>
        </p:nvGrpSpPr>
        <p:grpSpPr>
          <a:xfrm rot="0">
            <a:off x="14173200" y="8506356"/>
            <a:ext cx="3086100" cy="1227840"/>
            <a:chOff x="0" y="0"/>
            <a:chExt cx="812800" cy="323382"/>
          </a:xfrm>
        </p:grpSpPr>
        <p:sp>
          <p:nvSpPr>
            <p:cNvPr name="Freeform 11" id="11"/>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2" id="12"/>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3" id="13"/>
          <p:cNvGrpSpPr/>
          <p:nvPr/>
        </p:nvGrpSpPr>
        <p:grpSpPr>
          <a:xfrm rot="0">
            <a:off x="14173200" y="824745"/>
            <a:ext cx="3086100" cy="1227840"/>
            <a:chOff x="0" y="0"/>
            <a:chExt cx="812800" cy="323382"/>
          </a:xfrm>
        </p:grpSpPr>
        <p:sp>
          <p:nvSpPr>
            <p:cNvPr name="Freeform 14" id="14"/>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5" id="15"/>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6" id="16"/>
          <p:cNvGrpSpPr/>
          <p:nvPr/>
        </p:nvGrpSpPr>
        <p:grpSpPr>
          <a:xfrm rot="0">
            <a:off x="6919045" y="7237159"/>
            <a:ext cx="3086100" cy="1227840"/>
            <a:chOff x="0" y="0"/>
            <a:chExt cx="812800" cy="323382"/>
          </a:xfrm>
        </p:grpSpPr>
        <p:sp>
          <p:nvSpPr>
            <p:cNvPr name="Freeform 17" id="17"/>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8" id="18"/>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9" id="19"/>
          <p:cNvGrpSpPr/>
          <p:nvPr/>
        </p:nvGrpSpPr>
        <p:grpSpPr>
          <a:xfrm rot="0">
            <a:off x="6919045" y="2073901"/>
            <a:ext cx="3086100" cy="1227840"/>
            <a:chOff x="0" y="0"/>
            <a:chExt cx="812800" cy="323382"/>
          </a:xfrm>
        </p:grpSpPr>
        <p:sp>
          <p:nvSpPr>
            <p:cNvPr name="Freeform 20" id="20"/>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21" id="21"/>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22" id="22"/>
          <p:cNvGrpSpPr/>
          <p:nvPr/>
        </p:nvGrpSpPr>
        <p:grpSpPr>
          <a:xfrm rot="0">
            <a:off x="14173200" y="5777355"/>
            <a:ext cx="3086100" cy="1227840"/>
            <a:chOff x="0" y="0"/>
            <a:chExt cx="812800" cy="323382"/>
          </a:xfrm>
        </p:grpSpPr>
        <p:sp>
          <p:nvSpPr>
            <p:cNvPr name="Freeform 23" id="23"/>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24" id="24"/>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25" id="25"/>
          <p:cNvGrpSpPr/>
          <p:nvPr/>
        </p:nvGrpSpPr>
        <p:grpSpPr>
          <a:xfrm rot="0">
            <a:off x="14173200" y="3301740"/>
            <a:ext cx="3086100" cy="1227840"/>
            <a:chOff x="0" y="0"/>
            <a:chExt cx="812800" cy="323382"/>
          </a:xfrm>
        </p:grpSpPr>
        <p:sp>
          <p:nvSpPr>
            <p:cNvPr name="Freeform 26" id="26"/>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27" id="27"/>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28" id="28"/>
          <p:cNvGrpSpPr/>
          <p:nvPr/>
        </p:nvGrpSpPr>
        <p:grpSpPr>
          <a:xfrm rot="0">
            <a:off x="11599609" y="7520430"/>
            <a:ext cx="683959" cy="661297"/>
            <a:chOff x="0" y="0"/>
            <a:chExt cx="180137" cy="174169"/>
          </a:xfrm>
        </p:grpSpPr>
        <p:sp>
          <p:nvSpPr>
            <p:cNvPr name="Freeform 29" id="29"/>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30" id="30"/>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grpSp>
        <p:nvGrpSpPr>
          <p:cNvPr name="Group 31" id="31"/>
          <p:cNvGrpSpPr/>
          <p:nvPr/>
        </p:nvGrpSpPr>
        <p:grpSpPr>
          <a:xfrm rot="0">
            <a:off x="11599609" y="2357172"/>
            <a:ext cx="683959" cy="661297"/>
            <a:chOff x="0" y="0"/>
            <a:chExt cx="180137" cy="174169"/>
          </a:xfrm>
        </p:grpSpPr>
        <p:sp>
          <p:nvSpPr>
            <p:cNvPr name="Freeform 32" id="32"/>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33" id="33"/>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sp>
        <p:nvSpPr>
          <p:cNvPr name="AutoShape 34" id="34"/>
          <p:cNvSpPr/>
          <p:nvPr/>
        </p:nvSpPr>
        <p:spPr>
          <a:xfrm flipV="true">
            <a:off x="10005145" y="7520430"/>
            <a:ext cx="1594464" cy="330649"/>
          </a:xfrm>
          <a:prstGeom prst="line">
            <a:avLst/>
          </a:prstGeom>
          <a:ln cap="flat" w="38100">
            <a:solidFill>
              <a:srgbClr val="000000"/>
            </a:solidFill>
            <a:prstDash val="solid"/>
            <a:headEnd type="none" len="sm" w="sm"/>
            <a:tailEnd type="arrow" len="sm" w="med"/>
          </a:ln>
        </p:spPr>
      </p:sp>
      <p:sp>
        <p:nvSpPr>
          <p:cNvPr name="AutoShape 35" id="35"/>
          <p:cNvSpPr/>
          <p:nvPr/>
        </p:nvSpPr>
        <p:spPr>
          <a:xfrm>
            <a:off x="10005145" y="2687820"/>
            <a:ext cx="1594464" cy="0"/>
          </a:xfrm>
          <a:prstGeom prst="line">
            <a:avLst/>
          </a:prstGeom>
          <a:ln cap="flat" w="38100">
            <a:solidFill>
              <a:srgbClr val="000000"/>
            </a:solidFill>
            <a:prstDash val="solid"/>
            <a:headEnd type="none" len="sm" w="sm"/>
            <a:tailEnd type="arrow" len="sm" w="med"/>
          </a:ln>
        </p:spPr>
      </p:sp>
      <p:sp>
        <p:nvSpPr>
          <p:cNvPr name="AutoShape 36" id="36"/>
          <p:cNvSpPr/>
          <p:nvPr/>
        </p:nvSpPr>
        <p:spPr>
          <a:xfrm>
            <a:off x="5087554" y="5474149"/>
            <a:ext cx="1831491" cy="2376930"/>
          </a:xfrm>
          <a:prstGeom prst="line">
            <a:avLst/>
          </a:prstGeom>
          <a:ln cap="flat" w="38100">
            <a:solidFill>
              <a:srgbClr val="000000"/>
            </a:solidFill>
            <a:prstDash val="solid"/>
            <a:headEnd type="none" len="sm" w="sm"/>
            <a:tailEnd type="arrow" len="sm" w="med"/>
          </a:ln>
        </p:spPr>
      </p:sp>
      <p:sp>
        <p:nvSpPr>
          <p:cNvPr name="AutoShape 37" id="37"/>
          <p:cNvSpPr/>
          <p:nvPr/>
        </p:nvSpPr>
        <p:spPr>
          <a:xfrm flipV="true">
            <a:off x="5087554" y="2687820"/>
            <a:ext cx="1831491" cy="2125031"/>
          </a:xfrm>
          <a:prstGeom prst="line">
            <a:avLst/>
          </a:prstGeom>
          <a:ln cap="flat" w="38100">
            <a:solidFill>
              <a:srgbClr val="000000"/>
            </a:solidFill>
            <a:prstDash val="solid"/>
            <a:headEnd type="none" len="sm" w="sm"/>
            <a:tailEnd type="arrow" len="sm" w="med"/>
          </a:ln>
        </p:spPr>
      </p:sp>
      <p:sp>
        <p:nvSpPr>
          <p:cNvPr name="AutoShape 38" id="38"/>
          <p:cNvSpPr/>
          <p:nvPr/>
        </p:nvSpPr>
        <p:spPr>
          <a:xfrm>
            <a:off x="3366964" y="5143500"/>
            <a:ext cx="1378611" cy="0"/>
          </a:xfrm>
          <a:prstGeom prst="line">
            <a:avLst/>
          </a:prstGeom>
          <a:ln cap="flat" w="38100">
            <a:solidFill>
              <a:srgbClr val="000000"/>
            </a:solidFill>
            <a:prstDash val="solid"/>
            <a:headEnd type="none" len="sm" w="sm"/>
            <a:tailEnd type="arrow" len="sm" w="med"/>
          </a:ln>
        </p:spPr>
      </p:sp>
      <p:sp>
        <p:nvSpPr>
          <p:cNvPr name="AutoShape 39" id="39"/>
          <p:cNvSpPr/>
          <p:nvPr/>
        </p:nvSpPr>
        <p:spPr>
          <a:xfrm>
            <a:off x="11941588" y="8181727"/>
            <a:ext cx="1859734" cy="324629"/>
          </a:xfrm>
          <a:prstGeom prst="line">
            <a:avLst/>
          </a:prstGeom>
          <a:ln cap="flat" w="38100">
            <a:solidFill>
              <a:srgbClr val="000000"/>
            </a:solidFill>
            <a:prstDash val="solid"/>
            <a:headEnd type="none" len="sm" w="sm"/>
            <a:tailEnd type="arrow" len="sm" w="med"/>
          </a:ln>
        </p:spPr>
      </p:sp>
      <p:sp>
        <p:nvSpPr>
          <p:cNvPr name="AutoShape 40" id="40"/>
          <p:cNvSpPr/>
          <p:nvPr/>
        </p:nvSpPr>
        <p:spPr>
          <a:xfrm flipV="true">
            <a:off x="11941588" y="7005195"/>
            <a:ext cx="2231612" cy="515235"/>
          </a:xfrm>
          <a:prstGeom prst="line">
            <a:avLst/>
          </a:prstGeom>
          <a:ln cap="flat" w="38100">
            <a:solidFill>
              <a:srgbClr val="000000"/>
            </a:solidFill>
            <a:prstDash val="solid"/>
            <a:headEnd type="none" len="sm" w="sm"/>
            <a:tailEnd type="arrow" len="sm" w="med"/>
          </a:ln>
        </p:spPr>
      </p:sp>
      <p:sp>
        <p:nvSpPr>
          <p:cNvPr name="AutoShape 41" id="41"/>
          <p:cNvSpPr/>
          <p:nvPr/>
        </p:nvSpPr>
        <p:spPr>
          <a:xfrm flipV="true">
            <a:off x="11941588" y="3915660"/>
            <a:ext cx="2231612" cy="0"/>
          </a:xfrm>
          <a:prstGeom prst="line">
            <a:avLst/>
          </a:prstGeom>
          <a:ln cap="flat" w="38100">
            <a:solidFill>
              <a:srgbClr val="000000"/>
            </a:solidFill>
            <a:prstDash val="solid"/>
            <a:headEnd type="none" len="sm" w="sm"/>
            <a:tailEnd type="arrow" len="sm" w="med"/>
          </a:ln>
        </p:spPr>
      </p:sp>
      <p:sp>
        <p:nvSpPr>
          <p:cNvPr name="AutoShape 42" id="42"/>
          <p:cNvSpPr/>
          <p:nvPr/>
        </p:nvSpPr>
        <p:spPr>
          <a:xfrm flipV="true">
            <a:off x="11941588" y="1438664"/>
            <a:ext cx="2231612" cy="918507"/>
          </a:xfrm>
          <a:prstGeom prst="line">
            <a:avLst/>
          </a:prstGeom>
          <a:ln cap="flat" w="38100">
            <a:solidFill>
              <a:srgbClr val="000000"/>
            </a:solidFill>
            <a:prstDash val="solid"/>
            <a:headEnd type="none" len="sm" w="sm"/>
            <a:tailEnd type="arrow" len="sm" w="med"/>
          </a:ln>
        </p:spPr>
      </p:sp>
      <p:sp>
        <p:nvSpPr>
          <p:cNvPr name="TextBox 43" id="43"/>
          <p:cNvSpPr txBox="true"/>
          <p:nvPr/>
        </p:nvSpPr>
        <p:spPr>
          <a:xfrm rot="0">
            <a:off x="0" y="4519930"/>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1 </a:t>
            </a:r>
          </a:p>
          <a:p>
            <a:pPr algn="ctr">
              <a:lnSpc>
                <a:spcPts val="4759"/>
              </a:lnSpc>
            </a:pPr>
            <a:r>
              <a:rPr lang="en-US" sz="3399">
                <a:solidFill>
                  <a:srgbClr val="FFFFFF"/>
                </a:solidFill>
                <a:latin typeface="Canva Sans"/>
              </a:rPr>
              <a:t>PM = 0</a:t>
            </a:r>
          </a:p>
        </p:txBody>
      </p:sp>
      <p:sp>
        <p:nvSpPr>
          <p:cNvPr name="TextBox 44" id="44"/>
          <p:cNvSpPr txBox="true"/>
          <p:nvPr/>
        </p:nvSpPr>
        <p:spPr>
          <a:xfrm rot="0">
            <a:off x="4622320" y="4819967"/>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u1</a:t>
            </a:r>
          </a:p>
        </p:txBody>
      </p:sp>
      <p:sp>
        <p:nvSpPr>
          <p:cNvPr name="TextBox 45" id="45"/>
          <p:cNvSpPr txBox="true"/>
          <p:nvPr/>
        </p:nvSpPr>
        <p:spPr>
          <a:xfrm rot="0">
            <a:off x="6639503" y="7211672"/>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2 </a:t>
            </a:r>
          </a:p>
          <a:p>
            <a:pPr algn="ctr">
              <a:lnSpc>
                <a:spcPts val="4759"/>
              </a:lnSpc>
            </a:pPr>
            <a:r>
              <a:rPr lang="en-US" sz="3399">
                <a:solidFill>
                  <a:srgbClr val="FFFFFF"/>
                </a:solidFill>
                <a:latin typeface="Canva Sans"/>
              </a:rPr>
              <a:t>DM (1)</a:t>
            </a:r>
          </a:p>
        </p:txBody>
      </p:sp>
      <p:sp>
        <p:nvSpPr>
          <p:cNvPr name="TextBox 46" id="46"/>
          <p:cNvSpPr txBox="true"/>
          <p:nvPr/>
        </p:nvSpPr>
        <p:spPr>
          <a:xfrm rot="0">
            <a:off x="6639503" y="2066950"/>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1 </a:t>
            </a:r>
          </a:p>
          <a:p>
            <a:pPr algn="ctr">
              <a:lnSpc>
                <a:spcPts val="4759"/>
              </a:lnSpc>
            </a:pPr>
            <a:r>
              <a:rPr lang="en-US" sz="3399">
                <a:solidFill>
                  <a:srgbClr val="FFFFFF"/>
                </a:solidFill>
                <a:latin typeface="Canva Sans"/>
              </a:rPr>
              <a:t>DM (0)</a:t>
            </a:r>
          </a:p>
        </p:txBody>
      </p:sp>
      <p:sp>
        <p:nvSpPr>
          <p:cNvPr name="TextBox 47" id="47"/>
          <p:cNvSpPr txBox="true"/>
          <p:nvPr/>
        </p:nvSpPr>
        <p:spPr>
          <a:xfrm rot="0">
            <a:off x="11507566" y="7511710"/>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u2</a:t>
            </a:r>
          </a:p>
        </p:txBody>
      </p:sp>
      <p:sp>
        <p:nvSpPr>
          <p:cNvPr name="TextBox 48" id="48"/>
          <p:cNvSpPr txBox="true"/>
          <p:nvPr/>
        </p:nvSpPr>
        <p:spPr>
          <a:xfrm rot="0">
            <a:off x="11507566" y="2366987"/>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u2</a:t>
            </a:r>
          </a:p>
        </p:txBody>
      </p:sp>
      <p:sp>
        <p:nvSpPr>
          <p:cNvPr name="TextBox 49" id="49"/>
          <p:cNvSpPr txBox="true"/>
          <p:nvPr/>
        </p:nvSpPr>
        <p:spPr>
          <a:xfrm rot="0">
            <a:off x="5189251" y="3494536"/>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50" id="50"/>
          <p:cNvSpPr txBox="true"/>
          <p:nvPr/>
        </p:nvSpPr>
        <p:spPr>
          <a:xfrm rot="0">
            <a:off x="12348892" y="3494536"/>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51" id="51"/>
          <p:cNvSpPr txBox="true"/>
          <p:nvPr/>
        </p:nvSpPr>
        <p:spPr>
          <a:xfrm rot="0">
            <a:off x="12348892" y="1460258"/>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52" id="52"/>
          <p:cNvSpPr txBox="true"/>
          <p:nvPr/>
        </p:nvSpPr>
        <p:spPr>
          <a:xfrm rot="0">
            <a:off x="5219656" y="6509889"/>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53" id="53"/>
          <p:cNvSpPr txBox="true"/>
          <p:nvPr/>
        </p:nvSpPr>
        <p:spPr>
          <a:xfrm rot="0">
            <a:off x="12623286" y="8669412"/>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54" id="54"/>
          <p:cNvSpPr txBox="true"/>
          <p:nvPr/>
        </p:nvSpPr>
        <p:spPr>
          <a:xfrm rot="0">
            <a:off x="12623286" y="6081974"/>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55" id="55"/>
          <p:cNvSpPr txBox="true"/>
          <p:nvPr/>
        </p:nvSpPr>
        <p:spPr>
          <a:xfrm rot="0">
            <a:off x="6738302" y="8084547"/>
            <a:ext cx="3844849" cy="388619"/>
          </a:xfrm>
          <a:prstGeom prst="rect">
            <a:avLst/>
          </a:prstGeom>
        </p:spPr>
        <p:txBody>
          <a:bodyPr anchor="t" rtlCol="false" tIns="0" lIns="0" bIns="0" rIns="0">
            <a:spAutoFit/>
          </a:bodyPr>
          <a:lstStyle/>
          <a:p>
            <a:pPr algn="ctr">
              <a:lnSpc>
                <a:spcPts val="3360"/>
              </a:lnSpc>
              <a:spcBef>
                <a:spcPct val="0"/>
              </a:spcBef>
            </a:pPr>
            <a:r>
              <a:rPr lang="en-US" sz="2100">
                <a:solidFill>
                  <a:srgbClr val="FFFFFF"/>
                </a:solidFill>
                <a:latin typeface="Poppins Medium"/>
              </a:rPr>
              <a:t>1</a:t>
            </a:r>
          </a:p>
        </p:txBody>
      </p:sp>
      <p:sp>
        <p:nvSpPr>
          <p:cNvPr name="TextBox 56" id="56"/>
          <p:cNvSpPr txBox="true"/>
          <p:nvPr/>
        </p:nvSpPr>
        <p:spPr>
          <a:xfrm rot="0">
            <a:off x="6689197" y="2960942"/>
            <a:ext cx="3844849" cy="388619"/>
          </a:xfrm>
          <a:prstGeom prst="rect">
            <a:avLst/>
          </a:prstGeom>
        </p:spPr>
        <p:txBody>
          <a:bodyPr anchor="t" rtlCol="false" tIns="0" lIns="0" bIns="0" rIns="0">
            <a:spAutoFit/>
          </a:bodyPr>
          <a:lstStyle/>
          <a:p>
            <a:pPr algn="ctr">
              <a:lnSpc>
                <a:spcPts val="3360"/>
              </a:lnSpc>
              <a:spcBef>
                <a:spcPct val="0"/>
              </a:spcBef>
            </a:pPr>
            <a:r>
              <a:rPr lang="en-US" sz="2100">
                <a:solidFill>
                  <a:srgbClr val="FFFFFF"/>
                </a:solidFill>
                <a:latin typeface="Poppins Medium"/>
              </a:rPr>
              <a:t>1</a:t>
            </a:r>
          </a:p>
        </p:txBody>
      </p:sp>
      <p:grpSp>
        <p:nvGrpSpPr>
          <p:cNvPr name="Group 57" id="57"/>
          <p:cNvGrpSpPr/>
          <p:nvPr/>
        </p:nvGrpSpPr>
        <p:grpSpPr>
          <a:xfrm rot="0">
            <a:off x="13137324" y="8620406"/>
            <a:ext cx="5232515" cy="1035683"/>
            <a:chOff x="0" y="0"/>
            <a:chExt cx="6976687" cy="1380911"/>
          </a:xfrm>
        </p:grpSpPr>
        <p:sp>
          <p:nvSpPr>
            <p:cNvPr name="TextBox 58" id="58"/>
            <p:cNvSpPr txBox="true"/>
            <p:nvPr/>
          </p:nvSpPr>
          <p:spPr>
            <a:xfrm rot="0">
              <a:off x="865393" y="-66675"/>
              <a:ext cx="5126465" cy="135106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4 </a:t>
              </a:r>
            </a:p>
            <a:p>
              <a:pPr algn="ctr">
                <a:lnSpc>
                  <a:spcPts val="3500"/>
                </a:lnSpc>
              </a:pPr>
              <a:r>
                <a:rPr lang="en-US" sz="2500">
                  <a:solidFill>
                    <a:srgbClr val="FFFFFF"/>
                  </a:solidFill>
                  <a:latin typeface="Canva Sans"/>
                </a:rPr>
                <a:t>DM (1) + DM   (1)</a:t>
              </a:r>
            </a:p>
          </p:txBody>
        </p:sp>
        <p:sp>
          <p:nvSpPr>
            <p:cNvPr name="TextBox 59" id="59"/>
            <p:cNvSpPr txBox="true"/>
            <p:nvPr/>
          </p:nvSpPr>
          <p:spPr>
            <a:xfrm rot="0">
              <a:off x="0" y="1009439"/>
              <a:ext cx="5126465" cy="371472"/>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a:t>
              </a:r>
            </a:p>
          </p:txBody>
        </p:sp>
        <p:sp>
          <p:nvSpPr>
            <p:cNvPr name="TextBox 60" id="60"/>
            <p:cNvSpPr txBox="true"/>
            <p:nvPr/>
          </p:nvSpPr>
          <p:spPr>
            <a:xfrm rot="0">
              <a:off x="1850222" y="1009439"/>
              <a:ext cx="5126465" cy="371472"/>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22</a:t>
              </a:r>
            </a:p>
          </p:txBody>
        </p:sp>
      </p:grpSp>
      <p:grpSp>
        <p:nvGrpSpPr>
          <p:cNvPr name="Group 61" id="61"/>
          <p:cNvGrpSpPr/>
          <p:nvPr/>
        </p:nvGrpSpPr>
        <p:grpSpPr>
          <a:xfrm rot="0">
            <a:off x="13092535" y="5873433"/>
            <a:ext cx="5232515" cy="1035683"/>
            <a:chOff x="0" y="0"/>
            <a:chExt cx="6976687" cy="1380911"/>
          </a:xfrm>
        </p:grpSpPr>
        <p:sp>
          <p:nvSpPr>
            <p:cNvPr name="TextBox 62" id="62"/>
            <p:cNvSpPr txBox="true"/>
            <p:nvPr/>
          </p:nvSpPr>
          <p:spPr>
            <a:xfrm rot="0">
              <a:off x="865393" y="-66675"/>
              <a:ext cx="5126465" cy="135106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3 </a:t>
              </a:r>
            </a:p>
            <a:p>
              <a:pPr algn="ctr">
                <a:lnSpc>
                  <a:spcPts val="3500"/>
                </a:lnSpc>
              </a:pPr>
              <a:r>
                <a:rPr lang="en-US" sz="2500">
                  <a:solidFill>
                    <a:srgbClr val="FFFFFF"/>
                  </a:solidFill>
                  <a:latin typeface="Canva Sans"/>
                </a:rPr>
                <a:t>DM (1) + DM   (0)</a:t>
              </a:r>
            </a:p>
          </p:txBody>
        </p:sp>
        <p:sp>
          <p:nvSpPr>
            <p:cNvPr name="TextBox 63" id="63"/>
            <p:cNvSpPr txBox="true"/>
            <p:nvPr/>
          </p:nvSpPr>
          <p:spPr>
            <a:xfrm rot="0">
              <a:off x="0" y="1009439"/>
              <a:ext cx="5126465" cy="371472"/>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a:t>
              </a:r>
            </a:p>
          </p:txBody>
        </p:sp>
        <p:sp>
          <p:nvSpPr>
            <p:cNvPr name="TextBox 64" id="64"/>
            <p:cNvSpPr txBox="true"/>
            <p:nvPr/>
          </p:nvSpPr>
          <p:spPr>
            <a:xfrm rot="0">
              <a:off x="1850222" y="1009439"/>
              <a:ext cx="5126465" cy="371472"/>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22</a:t>
              </a:r>
            </a:p>
          </p:txBody>
        </p:sp>
      </p:grpSp>
      <p:sp>
        <p:nvSpPr>
          <p:cNvPr name="TextBox 65" id="65"/>
          <p:cNvSpPr txBox="true"/>
          <p:nvPr/>
        </p:nvSpPr>
        <p:spPr>
          <a:xfrm rot="0">
            <a:off x="13741580" y="3298033"/>
            <a:ext cx="3844849" cy="102997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2</a:t>
            </a:r>
          </a:p>
          <a:p>
            <a:pPr algn="ctr">
              <a:lnSpc>
                <a:spcPts val="3500"/>
              </a:lnSpc>
            </a:pPr>
            <a:r>
              <a:rPr lang="en-US" sz="2500">
                <a:solidFill>
                  <a:srgbClr val="FFFFFF"/>
                </a:solidFill>
                <a:latin typeface="Canva Sans"/>
              </a:rPr>
              <a:t>DM (0) + DM   (1)</a:t>
            </a:r>
          </a:p>
        </p:txBody>
      </p:sp>
      <p:sp>
        <p:nvSpPr>
          <p:cNvPr name="TextBox 66" id="66"/>
          <p:cNvSpPr txBox="true"/>
          <p:nvPr/>
        </p:nvSpPr>
        <p:spPr>
          <a:xfrm rot="0">
            <a:off x="13092535" y="4105118"/>
            <a:ext cx="3844849" cy="295273"/>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a:t>
            </a:r>
          </a:p>
        </p:txBody>
      </p:sp>
      <p:sp>
        <p:nvSpPr>
          <p:cNvPr name="TextBox 67" id="67"/>
          <p:cNvSpPr txBox="true"/>
          <p:nvPr/>
        </p:nvSpPr>
        <p:spPr>
          <a:xfrm rot="0">
            <a:off x="14480202" y="4105118"/>
            <a:ext cx="3844849" cy="295273"/>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12</a:t>
            </a:r>
          </a:p>
        </p:txBody>
      </p:sp>
      <p:sp>
        <p:nvSpPr>
          <p:cNvPr name="TextBox 68" id="68"/>
          <p:cNvSpPr txBox="true"/>
          <p:nvPr/>
        </p:nvSpPr>
        <p:spPr>
          <a:xfrm rot="0">
            <a:off x="13821121" y="854148"/>
            <a:ext cx="3844849" cy="102997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1 </a:t>
            </a:r>
          </a:p>
          <a:p>
            <a:pPr algn="ctr">
              <a:lnSpc>
                <a:spcPts val="3500"/>
              </a:lnSpc>
            </a:pPr>
            <a:r>
              <a:rPr lang="en-US" sz="2500">
                <a:solidFill>
                  <a:srgbClr val="FFFFFF"/>
                </a:solidFill>
                <a:latin typeface="Canva Sans"/>
              </a:rPr>
              <a:t>DM (0) + DM   (0)</a:t>
            </a:r>
          </a:p>
        </p:txBody>
      </p:sp>
      <p:sp>
        <p:nvSpPr>
          <p:cNvPr name="TextBox 69" id="69"/>
          <p:cNvSpPr txBox="true"/>
          <p:nvPr/>
        </p:nvSpPr>
        <p:spPr>
          <a:xfrm rot="0">
            <a:off x="13137324" y="1661233"/>
            <a:ext cx="3844849" cy="295273"/>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a:t>
            </a:r>
          </a:p>
        </p:txBody>
      </p:sp>
      <p:sp>
        <p:nvSpPr>
          <p:cNvPr name="TextBox 70" id="70"/>
          <p:cNvSpPr txBox="true"/>
          <p:nvPr/>
        </p:nvSpPr>
        <p:spPr>
          <a:xfrm rot="0">
            <a:off x="14559742" y="1661233"/>
            <a:ext cx="3844849" cy="295273"/>
          </a:xfrm>
          <a:prstGeom prst="rect">
            <a:avLst/>
          </a:prstGeom>
        </p:spPr>
        <p:txBody>
          <a:bodyPr anchor="t" rtlCol="false" tIns="0" lIns="0" bIns="0" rIns="0">
            <a:spAutoFit/>
          </a:bodyPr>
          <a:lstStyle/>
          <a:p>
            <a:pPr algn="ctr">
              <a:lnSpc>
                <a:spcPts val="2400"/>
              </a:lnSpc>
              <a:spcBef>
                <a:spcPct val="0"/>
              </a:spcBef>
            </a:pPr>
            <a:r>
              <a:rPr lang="en-US" sz="1500">
                <a:solidFill>
                  <a:srgbClr val="FFFFFF"/>
                </a:solidFill>
                <a:latin typeface="Poppins Medium"/>
              </a:rPr>
              <a:t>12</a:t>
            </a:r>
          </a:p>
        </p:txBody>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29854" y="-154514"/>
            <a:ext cx="18444235" cy="501936"/>
            <a:chOff x="0" y="0"/>
            <a:chExt cx="4857741" cy="132197"/>
          </a:xfrm>
        </p:grpSpPr>
        <p:sp>
          <p:nvSpPr>
            <p:cNvPr name="Freeform 3" id="3"/>
            <p:cNvSpPr/>
            <p:nvPr/>
          </p:nvSpPr>
          <p:spPr>
            <a:xfrm flipH="false" flipV="false" rot="0">
              <a:off x="0" y="0"/>
              <a:ext cx="4857741" cy="132197"/>
            </a:xfrm>
            <a:custGeom>
              <a:avLst/>
              <a:gdLst/>
              <a:ahLst/>
              <a:cxnLst/>
              <a:rect r="r" b="b" t="t" l="l"/>
              <a:pathLst>
                <a:path h="132197" w="4857741">
                  <a:moveTo>
                    <a:pt x="0" y="0"/>
                  </a:moveTo>
                  <a:lnTo>
                    <a:pt x="4857741" y="0"/>
                  </a:lnTo>
                  <a:lnTo>
                    <a:pt x="4857741" y="132197"/>
                  </a:lnTo>
                  <a:lnTo>
                    <a:pt x="0" y="132197"/>
                  </a:lnTo>
                  <a:close/>
                </a:path>
              </a:pathLst>
            </a:custGeom>
            <a:solidFill>
              <a:srgbClr val="003997"/>
            </a:solidFill>
          </p:spPr>
        </p:sp>
        <p:sp>
          <p:nvSpPr>
            <p:cNvPr name="TextBox 4" id="4"/>
            <p:cNvSpPr txBox="true"/>
            <p:nvPr/>
          </p:nvSpPr>
          <p:spPr>
            <a:xfrm>
              <a:off x="0" y="-76200"/>
              <a:ext cx="4857741" cy="208397"/>
            </a:xfrm>
            <a:prstGeom prst="rect">
              <a:avLst/>
            </a:prstGeom>
          </p:spPr>
          <p:txBody>
            <a:bodyPr anchor="ctr" rtlCol="false" tIns="50800" lIns="50800" bIns="50800" rIns="50800"/>
            <a:lstStyle/>
            <a:p>
              <a:pPr algn="ctr">
                <a:lnSpc>
                  <a:spcPts val="2944"/>
                </a:lnSpc>
              </a:pPr>
            </a:p>
          </p:txBody>
        </p:sp>
      </p:grpSp>
      <p:grpSp>
        <p:nvGrpSpPr>
          <p:cNvPr name="Group 5" id="5"/>
          <p:cNvGrpSpPr/>
          <p:nvPr/>
        </p:nvGrpSpPr>
        <p:grpSpPr>
          <a:xfrm rot="0">
            <a:off x="2323211" y="863039"/>
            <a:ext cx="14226702" cy="8945567"/>
            <a:chOff x="0" y="0"/>
            <a:chExt cx="18968936" cy="11927423"/>
          </a:xfrm>
        </p:grpSpPr>
        <p:grpSp>
          <p:nvGrpSpPr>
            <p:cNvPr name="Group 6" id="6"/>
            <p:cNvGrpSpPr/>
            <p:nvPr/>
          </p:nvGrpSpPr>
          <p:grpSpPr>
            <a:xfrm rot="0">
              <a:off x="0" y="9813524"/>
              <a:ext cx="3873455" cy="1541098"/>
              <a:chOff x="0" y="0"/>
              <a:chExt cx="812800" cy="323382"/>
            </a:xfrm>
          </p:grpSpPr>
          <p:sp>
            <p:nvSpPr>
              <p:cNvPr name="Freeform 7" id="7"/>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8" id="8"/>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9" id="9"/>
            <p:cNvGrpSpPr/>
            <p:nvPr/>
          </p:nvGrpSpPr>
          <p:grpSpPr>
            <a:xfrm rot="0">
              <a:off x="0" y="490139"/>
              <a:ext cx="3873455" cy="1541098"/>
              <a:chOff x="0" y="0"/>
              <a:chExt cx="812800" cy="323382"/>
            </a:xfrm>
          </p:grpSpPr>
          <p:sp>
            <p:nvSpPr>
              <p:cNvPr name="Freeform 10" id="10"/>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1" id="11"/>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2" id="12"/>
            <p:cNvGrpSpPr/>
            <p:nvPr/>
          </p:nvGrpSpPr>
          <p:grpSpPr>
            <a:xfrm rot="0">
              <a:off x="0" y="6706307"/>
              <a:ext cx="3873455" cy="1541098"/>
              <a:chOff x="0" y="0"/>
              <a:chExt cx="812800" cy="323382"/>
            </a:xfrm>
          </p:grpSpPr>
          <p:sp>
            <p:nvSpPr>
              <p:cNvPr name="Freeform 13" id="13"/>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4" id="14"/>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5" id="15"/>
            <p:cNvGrpSpPr/>
            <p:nvPr/>
          </p:nvGrpSpPr>
          <p:grpSpPr>
            <a:xfrm rot="0">
              <a:off x="0" y="3599090"/>
              <a:ext cx="3873455" cy="1541098"/>
              <a:chOff x="0" y="0"/>
              <a:chExt cx="812800" cy="323382"/>
            </a:xfrm>
          </p:grpSpPr>
          <p:sp>
            <p:nvSpPr>
              <p:cNvPr name="Freeform 16" id="16"/>
              <p:cNvSpPr/>
              <p:nvPr/>
            </p:nvSpPr>
            <p:spPr>
              <a:xfrm flipH="false" flipV="false" rot="0">
                <a:off x="0" y="0"/>
                <a:ext cx="812800" cy="323382"/>
              </a:xfrm>
              <a:custGeom>
                <a:avLst/>
                <a:gdLst/>
                <a:ahLst/>
                <a:cxnLst/>
                <a:rect r="r" b="b" t="t" l="l"/>
                <a:pathLst>
                  <a:path h="323382" w="812800">
                    <a:moveTo>
                      <a:pt x="0" y="0"/>
                    </a:moveTo>
                    <a:lnTo>
                      <a:pt x="812800" y="0"/>
                    </a:lnTo>
                    <a:lnTo>
                      <a:pt x="812800" y="323382"/>
                    </a:lnTo>
                    <a:lnTo>
                      <a:pt x="0" y="323382"/>
                    </a:lnTo>
                    <a:close/>
                  </a:path>
                </a:pathLst>
              </a:custGeom>
              <a:solidFill>
                <a:srgbClr val="003997"/>
              </a:solidFill>
            </p:spPr>
          </p:sp>
          <p:sp>
            <p:nvSpPr>
              <p:cNvPr name="TextBox 17" id="17"/>
              <p:cNvSpPr txBox="true"/>
              <p:nvPr/>
            </p:nvSpPr>
            <p:spPr>
              <a:xfrm>
                <a:off x="0" y="-76200"/>
                <a:ext cx="812800" cy="399582"/>
              </a:xfrm>
              <a:prstGeom prst="rect">
                <a:avLst/>
              </a:prstGeom>
            </p:spPr>
            <p:txBody>
              <a:bodyPr anchor="ctr" rtlCol="false" tIns="50800" lIns="50800" bIns="50800" rIns="50800"/>
              <a:lstStyle/>
              <a:p>
                <a:pPr algn="ctr">
                  <a:lnSpc>
                    <a:spcPts val="2944"/>
                  </a:lnSpc>
                </a:pPr>
              </a:p>
            </p:txBody>
          </p:sp>
        </p:grpSp>
        <p:grpSp>
          <p:nvGrpSpPr>
            <p:cNvPr name="Group 18" id="18"/>
            <p:cNvGrpSpPr/>
            <p:nvPr/>
          </p:nvGrpSpPr>
          <p:grpSpPr>
            <a:xfrm rot="0">
              <a:off x="5942564" y="3994586"/>
              <a:ext cx="858457" cy="830013"/>
              <a:chOff x="0" y="0"/>
              <a:chExt cx="180137" cy="174169"/>
            </a:xfrm>
          </p:grpSpPr>
          <p:sp>
            <p:nvSpPr>
              <p:cNvPr name="Freeform 19" id="19"/>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20" id="20"/>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grpSp>
          <p:nvGrpSpPr>
            <p:cNvPr name="Group 21" id="21"/>
            <p:cNvGrpSpPr/>
            <p:nvPr/>
          </p:nvGrpSpPr>
          <p:grpSpPr>
            <a:xfrm rot="0">
              <a:off x="5942564" y="10169066"/>
              <a:ext cx="858457" cy="830013"/>
              <a:chOff x="0" y="0"/>
              <a:chExt cx="180137" cy="174169"/>
            </a:xfrm>
          </p:grpSpPr>
          <p:sp>
            <p:nvSpPr>
              <p:cNvPr name="Freeform 22" id="22"/>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23" id="23"/>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grpSp>
          <p:nvGrpSpPr>
            <p:cNvPr name="Group 24" id="24"/>
            <p:cNvGrpSpPr/>
            <p:nvPr/>
          </p:nvGrpSpPr>
          <p:grpSpPr>
            <a:xfrm rot="0">
              <a:off x="5942564" y="900331"/>
              <a:ext cx="858457" cy="830013"/>
              <a:chOff x="0" y="0"/>
              <a:chExt cx="180137" cy="174169"/>
            </a:xfrm>
          </p:grpSpPr>
          <p:sp>
            <p:nvSpPr>
              <p:cNvPr name="Freeform 25" id="25"/>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26" id="26"/>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grpSp>
          <p:nvGrpSpPr>
            <p:cNvPr name="Group 27" id="27"/>
            <p:cNvGrpSpPr/>
            <p:nvPr/>
          </p:nvGrpSpPr>
          <p:grpSpPr>
            <a:xfrm rot="0">
              <a:off x="5942564" y="7088840"/>
              <a:ext cx="858457" cy="830013"/>
              <a:chOff x="0" y="0"/>
              <a:chExt cx="180137" cy="174169"/>
            </a:xfrm>
          </p:grpSpPr>
          <p:sp>
            <p:nvSpPr>
              <p:cNvPr name="Freeform 28" id="28"/>
              <p:cNvSpPr/>
              <p:nvPr/>
            </p:nvSpPr>
            <p:spPr>
              <a:xfrm flipH="false" flipV="false" rot="0">
                <a:off x="0" y="0"/>
                <a:ext cx="180137" cy="174169"/>
              </a:xfrm>
              <a:custGeom>
                <a:avLst/>
                <a:gdLst/>
                <a:ahLst/>
                <a:cxnLst/>
                <a:rect r="r" b="b" t="t" l="l"/>
                <a:pathLst>
                  <a:path h="174169" w="180137">
                    <a:moveTo>
                      <a:pt x="0" y="0"/>
                    </a:moveTo>
                    <a:lnTo>
                      <a:pt x="180137" y="0"/>
                    </a:lnTo>
                    <a:lnTo>
                      <a:pt x="180137" y="174169"/>
                    </a:lnTo>
                    <a:lnTo>
                      <a:pt x="0" y="174169"/>
                    </a:lnTo>
                    <a:close/>
                  </a:path>
                </a:pathLst>
              </a:custGeom>
              <a:solidFill>
                <a:srgbClr val="003997"/>
              </a:solidFill>
            </p:spPr>
          </p:sp>
          <p:sp>
            <p:nvSpPr>
              <p:cNvPr name="TextBox 29" id="29"/>
              <p:cNvSpPr txBox="true"/>
              <p:nvPr/>
            </p:nvSpPr>
            <p:spPr>
              <a:xfrm>
                <a:off x="0" y="-76200"/>
                <a:ext cx="180137" cy="250369"/>
              </a:xfrm>
              <a:prstGeom prst="rect">
                <a:avLst/>
              </a:prstGeom>
            </p:spPr>
            <p:txBody>
              <a:bodyPr anchor="ctr" rtlCol="false" tIns="50800" lIns="50800" bIns="50800" rIns="50800"/>
              <a:lstStyle/>
              <a:p>
                <a:pPr algn="ctr">
                  <a:lnSpc>
                    <a:spcPts val="2944"/>
                  </a:lnSpc>
                </a:pPr>
              </a:p>
            </p:txBody>
          </p:sp>
        </p:grpSp>
        <p:sp>
          <p:nvSpPr>
            <p:cNvPr name="AutoShape 30" id="30"/>
            <p:cNvSpPr/>
            <p:nvPr/>
          </p:nvSpPr>
          <p:spPr>
            <a:xfrm flipV="true">
              <a:off x="3873455" y="1315338"/>
              <a:ext cx="2069109" cy="0"/>
            </a:xfrm>
            <a:prstGeom prst="line">
              <a:avLst/>
            </a:prstGeom>
            <a:ln cap="flat" w="50800">
              <a:solidFill>
                <a:srgbClr val="000000"/>
              </a:solidFill>
              <a:prstDash val="solid"/>
              <a:headEnd type="none" len="sm" w="sm"/>
              <a:tailEnd type="arrow" len="sm" w="med"/>
            </a:ln>
          </p:spPr>
        </p:sp>
        <p:sp>
          <p:nvSpPr>
            <p:cNvPr name="AutoShape 31" id="31"/>
            <p:cNvSpPr/>
            <p:nvPr/>
          </p:nvSpPr>
          <p:spPr>
            <a:xfrm>
              <a:off x="3873455" y="10584073"/>
              <a:ext cx="2069109" cy="0"/>
            </a:xfrm>
            <a:prstGeom prst="line">
              <a:avLst/>
            </a:prstGeom>
            <a:ln cap="flat" w="50800">
              <a:solidFill>
                <a:srgbClr val="000000"/>
              </a:solidFill>
              <a:prstDash val="solid"/>
              <a:headEnd type="none" len="sm" w="sm"/>
              <a:tailEnd type="arrow" len="sm" w="med"/>
            </a:ln>
          </p:spPr>
        </p:sp>
        <p:sp>
          <p:nvSpPr>
            <p:cNvPr name="AutoShape 32" id="32"/>
            <p:cNvSpPr/>
            <p:nvPr/>
          </p:nvSpPr>
          <p:spPr>
            <a:xfrm>
              <a:off x="3873455" y="7503847"/>
              <a:ext cx="2069109" cy="0"/>
            </a:xfrm>
            <a:prstGeom prst="line">
              <a:avLst/>
            </a:prstGeom>
            <a:ln cap="flat" w="50800">
              <a:solidFill>
                <a:srgbClr val="000000"/>
              </a:solidFill>
              <a:prstDash val="solid"/>
              <a:headEnd type="none" len="sm" w="sm"/>
              <a:tailEnd type="arrow" len="sm" w="med"/>
            </a:ln>
          </p:spPr>
        </p:sp>
        <p:sp>
          <p:nvSpPr>
            <p:cNvPr name="AutoShape 33" id="33"/>
            <p:cNvSpPr/>
            <p:nvPr/>
          </p:nvSpPr>
          <p:spPr>
            <a:xfrm>
              <a:off x="3873455" y="4409592"/>
              <a:ext cx="2069109" cy="0"/>
            </a:xfrm>
            <a:prstGeom prst="line">
              <a:avLst/>
            </a:prstGeom>
            <a:ln cap="flat" w="50800">
              <a:solidFill>
                <a:srgbClr val="000000"/>
              </a:solidFill>
              <a:prstDash val="solid"/>
              <a:headEnd type="none" len="sm" w="sm"/>
              <a:tailEnd type="arrow" len="sm" w="med"/>
            </a:ln>
          </p:spPr>
        </p:sp>
        <p:grpSp>
          <p:nvGrpSpPr>
            <p:cNvPr name="Group 34" id="34"/>
            <p:cNvGrpSpPr/>
            <p:nvPr/>
          </p:nvGrpSpPr>
          <p:grpSpPr>
            <a:xfrm rot="0">
              <a:off x="8636271" y="0"/>
              <a:ext cx="6111256" cy="1145602"/>
              <a:chOff x="0" y="0"/>
              <a:chExt cx="1282377" cy="240391"/>
            </a:xfrm>
          </p:grpSpPr>
          <p:sp>
            <p:nvSpPr>
              <p:cNvPr name="Freeform 35" id="35"/>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36" id="36"/>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37" id="37"/>
            <p:cNvGrpSpPr/>
            <p:nvPr/>
          </p:nvGrpSpPr>
          <p:grpSpPr>
            <a:xfrm rot="0">
              <a:off x="8636271" y="3080241"/>
              <a:ext cx="6111256" cy="1145602"/>
              <a:chOff x="0" y="0"/>
              <a:chExt cx="1282377" cy="240391"/>
            </a:xfrm>
          </p:grpSpPr>
          <p:sp>
            <p:nvSpPr>
              <p:cNvPr name="Freeform 38" id="38"/>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39" id="39"/>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40" id="40"/>
            <p:cNvGrpSpPr/>
            <p:nvPr/>
          </p:nvGrpSpPr>
          <p:grpSpPr>
            <a:xfrm rot="0">
              <a:off x="8636271" y="4620361"/>
              <a:ext cx="6111256" cy="1145602"/>
              <a:chOff x="0" y="0"/>
              <a:chExt cx="1282377" cy="240391"/>
            </a:xfrm>
          </p:grpSpPr>
          <p:sp>
            <p:nvSpPr>
              <p:cNvPr name="Freeform 41" id="41"/>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42" id="42"/>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43" id="43"/>
            <p:cNvGrpSpPr/>
            <p:nvPr/>
          </p:nvGrpSpPr>
          <p:grpSpPr>
            <a:xfrm rot="0">
              <a:off x="8636271" y="6160482"/>
              <a:ext cx="6111256" cy="1145602"/>
              <a:chOff x="0" y="0"/>
              <a:chExt cx="1282377" cy="240391"/>
            </a:xfrm>
          </p:grpSpPr>
          <p:sp>
            <p:nvSpPr>
              <p:cNvPr name="Freeform 44" id="44"/>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45" id="45"/>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46" id="46"/>
            <p:cNvGrpSpPr/>
            <p:nvPr/>
          </p:nvGrpSpPr>
          <p:grpSpPr>
            <a:xfrm rot="0">
              <a:off x="8636271" y="7700602"/>
              <a:ext cx="6111256" cy="1145602"/>
              <a:chOff x="0" y="0"/>
              <a:chExt cx="1282377" cy="240391"/>
            </a:xfrm>
          </p:grpSpPr>
          <p:sp>
            <p:nvSpPr>
              <p:cNvPr name="Freeform 47" id="47"/>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48" id="48"/>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49" id="49"/>
            <p:cNvGrpSpPr/>
            <p:nvPr/>
          </p:nvGrpSpPr>
          <p:grpSpPr>
            <a:xfrm rot="0">
              <a:off x="8636271" y="9240723"/>
              <a:ext cx="6111256" cy="1145602"/>
              <a:chOff x="0" y="0"/>
              <a:chExt cx="1282377" cy="240391"/>
            </a:xfrm>
          </p:grpSpPr>
          <p:sp>
            <p:nvSpPr>
              <p:cNvPr name="Freeform 50" id="50"/>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51" id="51"/>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52" id="52"/>
            <p:cNvGrpSpPr/>
            <p:nvPr/>
          </p:nvGrpSpPr>
          <p:grpSpPr>
            <a:xfrm rot="0">
              <a:off x="8636271" y="10781821"/>
              <a:ext cx="6111256" cy="1145602"/>
              <a:chOff x="0" y="0"/>
              <a:chExt cx="1282377" cy="240391"/>
            </a:xfrm>
          </p:grpSpPr>
          <p:sp>
            <p:nvSpPr>
              <p:cNvPr name="Freeform 53" id="53"/>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54" id="54"/>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grpSp>
          <p:nvGrpSpPr>
            <p:cNvPr name="Group 55" id="55"/>
            <p:cNvGrpSpPr/>
            <p:nvPr/>
          </p:nvGrpSpPr>
          <p:grpSpPr>
            <a:xfrm rot="0">
              <a:off x="8636271" y="1540120"/>
              <a:ext cx="6111256" cy="1145602"/>
              <a:chOff x="0" y="0"/>
              <a:chExt cx="1282377" cy="240391"/>
            </a:xfrm>
          </p:grpSpPr>
          <p:sp>
            <p:nvSpPr>
              <p:cNvPr name="Freeform 56" id="56"/>
              <p:cNvSpPr/>
              <p:nvPr/>
            </p:nvSpPr>
            <p:spPr>
              <a:xfrm flipH="false" flipV="false" rot="0">
                <a:off x="0" y="0"/>
                <a:ext cx="1282377" cy="240391"/>
              </a:xfrm>
              <a:custGeom>
                <a:avLst/>
                <a:gdLst/>
                <a:ahLst/>
                <a:cxnLst/>
                <a:rect r="r" b="b" t="t" l="l"/>
                <a:pathLst>
                  <a:path h="240391" w="1282377">
                    <a:moveTo>
                      <a:pt x="0" y="0"/>
                    </a:moveTo>
                    <a:lnTo>
                      <a:pt x="1282377" y="0"/>
                    </a:lnTo>
                    <a:lnTo>
                      <a:pt x="1282377" y="240391"/>
                    </a:lnTo>
                    <a:lnTo>
                      <a:pt x="0" y="240391"/>
                    </a:lnTo>
                    <a:close/>
                  </a:path>
                </a:pathLst>
              </a:custGeom>
              <a:solidFill>
                <a:srgbClr val="003997"/>
              </a:solidFill>
            </p:spPr>
          </p:sp>
          <p:sp>
            <p:nvSpPr>
              <p:cNvPr name="TextBox 57" id="57"/>
              <p:cNvSpPr txBox="true"/>
              <p:nvPr/>
            </p:nvSpPr>
            <p:spPr>
              <a:xfrm>
                <a:off x="0" y="-76200"/>
                <a:ext cx="1282377" cy="316591"/>
              </a:xfrm>
              <a:prstGeom prst="rect">
                <a:avLst/>
              </a:prstGeom>
            </p:spPr>
            <p:txBody>
              <a:bodyPr anchor="ctr" rtlCol="false" tIns="50800" lIns="50800" bIns="50800" rIns="50800"/>
              <a:lstStyle/>
              <a:p>
                <a:pPr algn="ctr">
                  <a:lnSpc>
                    <a:spcPts val="2944"/>
                  </a:lnSpc>
                </a:pPr>
              </a:p>
            </p:txBody>
          </p:sp>
        </p:grpSp>
        <p:sp>
          <p:nvSpPr>
            <p:cNvPr name="AutoShape 58" id="58"/>
            <p:cNvSpPr/>
            <p:nvPr/>
          </p:nvSpPr>
          <p:spPr>
            <a:xfrm flipV="true">
              <a:off x="6371792" y="572801"/>
              <a:ext cx="2264479" cy="327530"/>
            </a:xfrm>
            <a:prstGeom prst="line">
              <a:avLst/>
            </a:prstGeom>
            <a:ln cap="flat" w="50800">
              <a:solidFill>
                <a:srgbClr val="000000"/>
              </a:solidFill>
              <a:prstDash val="solid"/>
              <a:headEnd type="none" len="sm" w="sm"/>
              <a:tailEnd type="arrow" len="sm" w="med"/>
            </a:ln>
          </p:spPr>
        </p:sp>
        <p:sp>
          <p:nvSpPr>
            <p:cNvPr name="AutoShape 59" id="59"/>
            <p:cNvSpPr/>
            <p:nvPr/>
          </p:nvSpPr>
          <p:spPr>
            <a:xfrm flipV="true">
              <a:off x="6371792" y="3653042"/>
              <a:ext cx="2264479" cy="341544"/>
            </a:xfrm>
            <a:prstGeom prst="line">
              <a:avLst/>
            </a:prstGeom>
            <a:ln cap="flat" w="50800">
              <a:solidFill>
                <a:srgbClr val="000000"/>
              </a:solidFill>
              <a:prstDash val="solid"/>
              <a:headEnd type="none" len="sm" w="sm"/>
              <a:tailEnd type="arrow" len="sm" w="med"/>
            </a:ln>
          </p:spPr>
        </p:sp>
        <p:sp>
          <p:nvSpPr>
            <p:cNvPr name="AutoShape 60" id="60"/>
            <p:cNvSpPr/>
            <p:nvPr/>
          </p:nvSpPr>
          <p:spPr>
            <a:xfrm flipV="true">
              <a:off x="6371792" y="6733283"/>
              <a:ext cx="2264479" cy="355558"/>
            </a:xfrm>
            <a:prstGeom prst="line">
              <a:avLst/>
            </a:prstGeom>
            <a:ln cap="flat" w="50800">
              <a:solidFill>
                <a:srgbClr val="000000"/>
              </a:solidFill>
              <a:prstDash val="solid"/>
              <a:headEnd type="none" len="sm" w="sm"/>
              <a:tailEnd type="arrow" len="sm" w="med"/>
            </a:ln>
          </p:spPr>
        </p:sp>
        <p:sp>
          <p:nvSpPr>
            <p:cNvPr name="AutoShape 61" id="61"/>
            <p:cNvSpPr/>
            <p:nvPr/>
          </p:nvSpPr>
          <p:spPr>
            <a:xfrm>
              <a:off x="6371792" y="4824599"/>
              <a:ext cx="1986944" cy="368563"/>
            </a:xfrm>
            <a:prstGeom prst="line">
              <a:avLst/>
            </a:prstGeom>
            <a:ln cap="flat" w="50800">
              <a:solidFill>
                <a:srgbClr val="000000"/>
              </a:solidFill>
              <a:prstDash val="solid"/>
              <a:headEnd type="none" len="sm" w="sm"/>
              <a:tailEnd type="arrow" len="sm" w="med"/>
            </a:ln>
          </p:spPr>
        </p:sp>
        <p:sp>
          <p:nvSpPr>
            <p:cNvPr name="AutoShape 62" id="62"/>
            <p:cNvSpPr/>
            <p:nvPr/>
          </p:nvSpPr>
          <p:spPr>
            <a:xfrm>
              <a:off x="6371792" y="1730344"/>
              <a:ext cx="2264479" cy="382577"/>
            </a:xfrm>
            <a:prstGeom prst="line">
              <a:avLst/>
            </a:prstGeom>
            <a:ln cap="flat" w="50800">
              <a:solidFill>
                <a:srgbClr val="000000"/>
              </a:solidFill>
              <a:prstDash val="solid"/>
              <a:headEnd type="none" len="sm" w="sm"/>
              <a:tailEnd type="arrow" len="sm" w="med"/>
            </a:ln>
          </p:spPr>
        </p:sp>
        <p:sp>
          <p:nvSpPr>
            <p:cNvPr name="AutoShape 63" id="63"/>
            <p:cNvSpPr/>
            <p:nvPr/>
          </p:nvSpPr>
          <p:spPr>
            <a:xfrm>
              <a:off x="6371792" y="7918854"/>
              <a:ext cx="2264479" cy="354549"/>
            </a:xfrm>
            <a:prstGeom prst="line">
              <a:avLst/>
            </a:prstGeom>
            <a:ln cap="flat" w="50800">
              <a:solidFill>
                <a:srgbClr val="000000"/>
              </a:solidFill>
              <a:prstDash val="solid"/>
              <a:headEnd type="none" len="sm" w="sm"/>
              <a:tailEnd type="arrow" len="sm" w="med"/>
            </a:ln>
          </p:spPr>
        </p:sp>
        <p:sp>
          <p:nvSpPr>
            <p:cNvPr name="AutoShape 64" id="64"/>
            <p:cNvSpPr/>
            <p:nvPr/>
          </p:nvSpPr>
          <p:spPr>
            <a:xfrm>
              <a:off x="6371792" y="10169066"/>
              <a:ext cx="1986944" cy="0"/>
            </a:xfrm>
            <a:prstGeom prst="line">
              <a:avLst/>
            </a:prstGeom>
            <a:ln cap="flat" w="50800">
              <a:solidFill>
                <a:srgbClr val="000000"/>
              </a:solidFill>
              <a:prstDash val="solid"/>
              <a:headEnd type="none" len="sm" w="sm"/>
              <a:tailEnd type="arrow" len="sm" w="med"/>
            </a:ln>
          </p:spPr>
        </p:sp>
        <p:sp>
          <p:nvSpPr>
            <p:cNvPr name="AutoShape 65" id="65"/>
            <p:cNvSpPr/>
            <p:nvPr/>
          </p:nvSpPr>
          <p:spPr>
            <a:xfrm>
              <a:off x="6371792" y="10999079"/>
              <a:ext cx="2264479" cy="355542"/>
            </a:xfrm>
            <a:prstGeom prst="line">
              <a:avLst/>
            </a:prstGeom>
            <a:ln cap="flat" w="50800">
              <a:solidFill>
                <a:srgbClr val="000000"/>
              </a:solidFill>
              <a:prstDash val="solid"/>
              <a:headEnd type="none" len="sm" w="sm"/>
              <a:tailEnd type="arrow" len="sm" w="med"/>
            </a:ln>
          </p:spPr>
        </p:sp>
        <p:grpSp>
          <p:nvGrpSpPr>
            <p:cNvPr name="Group 66" id="66"/>
            <p:cNvGrpSpPr/>
            <p:nvPr/>
          </p:nvGrpSpPr>
          <p:grpSpPr>
            <a:xfrm rot="0">
              <a:off x="17236727" y="10939615"/>
              <a:ext cx="1732209" cy="830013"/>
              <a:chOff x="0" y="0"/>
              <a:chExt cx="363484" cy="174169"/>
            </a:xfrm>
          </p:grpSpPr>
          <p:sp>
            <p:nvSpPr>
              <p:cNvPr name="Freeform 67" id="67"/>
              <p:cNvSpPr/>
              <p:nvPr/>
            </p:nvSpPr>
            <p:spPr>
              <a:xfrm flipH="false" flipV="false" rot="0">
                <a:off x="0" y="0"/>
                <a:ext cx="363484" cy="174169"/>
              </a:xfrm>
              <a:custGeom>
                <a:avLst/>
                <a:gdLst/>
                <a:ahLst/>
                <a:cxnLst/>
                <a:rect r="r" b="b" t="t" l="l"/>
                <a:pathLst>
                  <a:path h="174169" w="363484">
                    <a:moveTo>
                      <a:pt x="0" y="0"/>
                    </a:moveTo>
                    <a:lnTo>
                      <a:pt x="363484" y="0"/>
                    </a:lnTo>
                    <a:lnTo>
                      <a:pt x="363484" y="174169"/>
                    </a:lnTo>
                    <a:lnTo>
                      <a:pt x="0" y="174169"/>
                    </a:lnTo>
                    <a:close/>
                  </a:path>
                </a:pathLst>
              </a:custGeom>
              <a:solidFill>
                <a:srgbClr val="00BF63"/>
              </a:solidFill>
            </p:spPr>
          </p:sp>
          <p:sp>
            <p:nvSpPr>
              <p:cNvPr name="TextBox 68" id="68"/>
              <p:cNvSpPr txBox="true"/>
              <p:nvPr/>
            </p:nvSpPr>
            <p:spPr>
              <a:xfrm>
                <a:off x="0" y="-76200"/>
                <a:ext cx="363484" cy="250369"/>
              </a:xfrm>
              <a:prstGeom prst="rect">
                <a:avLst/>
              </a:prstGeom>
            </p:spPr>
            <p:txBody>
              <a:bodyPr anchor="ctr" rtlCol="false" tIns="50800" lIns="50800" bIns="50800" rIns="50800"/>
              <a:lstStyle/>
              <a:p>
                <a:pPr algn="ctr">
                  <a:lnSpc>
                    <a:spcPts val="2944"/>
                  </a:lnSpc>
                </a:pPr>
              </a:p>
            </p:txBody>
          </p:sp>
        </p:grpSp>
        <p:grpSp>
          <p:nvGrpSpPr>
            <p:cNvPr name="Group 69" id="69"/>
            <p:cNvGrpSpPr/>
            <p:nvPr/>
          </p:nvGrpSpPr>
          <p:grpSpPr>
            <a:xfrm rot="0">
              <a:off x="17236727" y="3238035"/>
              <a:ext cx="1732209" cy="830013"/>
              <a:chOff x="0" y="0"/>
              <a:chExt cx="363484" cy="174169"/>
            </a:xfrm>
          </p:grpSpPr>
          <p:sp>
            <p:nvSpPr>
              <p:cNvPr name="Freeform 70" id="70"/>
              <p:cNvSpPr/>
              <p:nvPr/>
            </p:nvSpPr>
            <p:spPr>
              <a:xfrm flipH="false" flipV="false" rot="0">
                <a:off x="0" y="0"/>
                <a:ext cx="363484" cy="174169"/>
              </a:xfrm>
              <a:custGeom>
                <a:avLst/>
                <a:gdLst/>
                <a:ahLst/>
                <a:cxnLst/>
                <a:rect r="r" b="b" t="t" l="l"/>
                <a:pathLst>
                  <a:path h="174169" w="363484">
                    <a:moveTo>
                      <a:pt x="0" y="0"/>
                    </a:moveTo>
                    <a:lnTo>
                      <a:pt x="363484" y="0"/>
                    </a:lnTo>
                    <a:lnTo>
                      <a:pt x="363484" y="174169"/>
                    </a:lnTo>
                    <a:lnTo>
                      <a:pt x="0" y="174169"/>
                    </a:lnTo>
                    <a:close/>
                  </a:path>
                </a:pathLst>
              </a:custGeom>
              <a:solidFill>
                <a:srgbClr val="00BF63"/>
              </a:solidFill>
            </p:spPr>
          </p:sp>
          <p:sp>
            <p:nvSpPr>
              <p:cNvPr name="TextBox 71" id="71"/>
              <p:cNvSpPr txBox="true"/>
              <p:nvPr/>
            </p:nvSpPr>
            <p:spPr>
              <a:xfrm>
                <a:off x="0" y="-76200"/>
                <a:ext cx="363484" cy="250369"/>
              </a:xfrm>
              <a:prstGeom prst="rect">
                <a:avLst/>
              </a:prstGeom>
            </p:spPr>
            <p:txBody>
              <a:bodyPr anchor="ctr" rtlCol="false" tIns="50800" lIns="50800" bIns="50800" rIns="50800"/>
              <a:lstStyle/>
              <a:p>
                <a:pPr algn="ctr">
                  <a:lnSpc>
                    <a:spcPts val="2944"/>
                  </a:lnSpc>
                </a:pPr>
              </a:p>
            </p:txBody>
          </p:sp>
        </p:grpSp>
        <p:grpSp>
          <p:nvGrpSpPr>
            <p:cNvPr name="Group 72" id="72"/>
            <p:cNvGrpSpPr/>
            <p:nvPr/>
          </p:nvGrpSpPr>
          <p:grpSpPr>
            <a:xfrm rot="0">
              <a:off x="17236727" y="1697915"/>
              <a:ext cx="1732209" cy="830013"/>
              <a:chOff x="0" y="0"/>
              <a:chExt cx="363484" cy="174169"/>
            </a:xfrm>
          </p:grpSpPr>
          <p:sp>
            <p:nvSpPr>
              <p:cNvPr name="Freeform 73" id="73"/>
              <p:cNvSpPr/>
              <p:nvPr/>
            </p:nvSpPr>
            <p:spPr>
              <a:xfrm flipH="false" flipV="false" rot="0">
                <a:off x="0" y="0"/>
                <a:ext cx="363484" cy="174169"/>
              </a:xfrm>
              <a:custGeom>
                <a:avLst/>
                <a:gdLst/>
                <a:ahLst/>
                <a:cxnLst/>
                <a:rect r="r" b="b" t="t" l="l"/>
                <a:pathLst>
                  <a:path h="174169" w="363484">
                    <a:moveTo>
                      <a:pt x="0" y="0"/>
                    </a:moveTo>
                    <a:lnTo>
                      <a:pt x="363484" y="0"/>
                    </a:lnTo>
                    <a:lnTo>
                      <a:pt x="363484" y="174169"/>
                    </a:lnTo>
                    <a:lnTo>
                      <a:pt x="0" y="174169"/>
                    </a:lnTo>
                    <a:close/>
                  </a:path>
                </a:pathLst>
              </a:custGeom>
              <a:solidFill>
                <a:srgbClr val="00BF63"/>
              </a:solidFill>
            </p:spPr>
          </p:sp>
          <p:sp>
            <p:nvSpPr>
              <p:cNvPr name="TextBox 74" id="74"/>
              <p:cNvSpPr txBox="true"/>
              <p:nvPr/>
            </p:nvSpPr>
            <p:spPr>
              <a:xfrm>
                <a:off x="0" y="-76200"/>
                <a:ext cx="363484" cy="250369"/>
              </a:xfrm>
              <a:prstGeom prst="rect">
                <a:avLst/>
              </a:prstGeom>
            </p:spPr>
            <p:txBody>
              <a:bodyPr anchor="ctr" rtlCol="false" tIns="50800" lIns="50800" bIns="50800" rIns="50800"/>
              <a:lstStyle/>
              <a:p>
                <a:pPr algn="ctr">
                  <a:lnSpc>
                    <a:spcPts val="2944"/>
                  </a:lnSpc>
                </a:pPr>
              </a:p>
            </p:txBody>
          </p:sp>
        </p:grpSp>
        <p:grpSp>
          <p:nvGrpSpPr>
            <p:cNvPr name="Group 75" id="75"/>
            <p:cNvGrpSpPr/>
            <p:nvPr/>
          </p:nvGrpSpPr>
          <p:grpSpPr>
            <a:xfrm rot="0">
              <a:off x="17236727" y="9398517"/>
              <a:ext cx="1732209" cy="830013"/>
              <a:chOff x="0" y="0"/>
              <a:chExt cx="363484" cy="174169"/>
            </a:xfrm>
          </p:grpSpPr>
          <p:sp>
            <p:nvSpPr>
              <p:cNvPr name="Freeform 76" id="76"/>
              <p:cNvSpPr/>
              <p:nvPr/>
            </p:nvSpPr>
            <p:spPr>
              <a:xfrm flipH="false" flipV="false" rot="0">
                <a:off x="0" y="0"/>
                <a:ext cx="363484" cy="174169"/>
              </a:xfrm>
              <a:custGeom>
                <a:avLst/>
                <a:gdLst/>
                <a:ahLst/>
                <a:cxnLst/>
                <a:rect r="r" b="b" t="t" l="l"/>
                <a:pathLst>
                  <a:path h="174169" w="363484">
                    <a:moveTo>
                      <a:pt x="0" y="0"/>
                    </a:moveTo>
                    <a:lnTo>
                      <a:pt x="363484" y="0"/>
                    </a:lnTo>
                    <a:lnTo>
                      <a:pt x="363484" y="174169"/>
                    </a:lnTo>
                    <a:lnTo>
                      <a:pt x="0" y="174169"/>
                    </a:lnTo>
                    <a:close/>
                  </a:path>
                </a:pathLst>
              </a:custGeom>
              <a:solidFill>
                <a:srgbClr val="00BF63"/>
              </a:solidFill>
            </p:spPr>
          </p:sp>
          <p:sp>
            <p:nvSpPr>
              <p:cNvPr name="TextBox 77" id="77"/>
              <p:cNvSpPr txBox="true"/>
              <p:nvPr/>
            </p:nvSpPr>
            <p:spPr>
              <a:xfrm>
                <a:off x="0" y="-76200"/>
                <a:ext cx="363484" cy="250369"/>
              </a:xfrm>
              <a:prstGeom prst="rect">
                <a:avLst/>
              </a:prstGeom>
            </p:spPr>
            <p:txBody>
              <a:bodyPr anchor="ctr" rtlCol="false" tIns="50800" lIns="50800" bIns="50800" rIns="50800"/>
              <a:lstStyle/>
              <a:p>
                <a:pPr algn="ctr">
                  <a:lnSpc>
                    <a:spcPts val="2944"/>
                  </a:lnSpc>
                </a:pPr>
              </a:p>
            </p:txBody>
          </p:sp>
        </p:grpSp>
        <p:sp>
          <p:nvSpPr>
            <p:cNvPr name="AutoShape 78" id="78"/>
            <p:cNvSpPr/>
            <p:nvPr/>
          </p:nvSpPr>
          <p:spPr>
            <a:xfrm>
              <a:off x="14747527" y="9813524"/>
              <a:ext cx="2489200" cy="0"/>
            </a:xfrm>
            <a:prstGeom prst="line">
              <a:avLst/>
            </a:prstGeom>
            <a:ln cap="flat" w="50800">
              <a:solidFill>
                <a:srgbClr val="000000"/>
              </a:solidFill>
              <a:prstDash val="solid"/>
              <a:headEnd type="none" len="sm" w="sm"/>
              <a:tailEnd type="arrow" len="sm" w="med"/>
            </a:ln>
          </p:spPr>
        </p:sp>
        <p:sp>
          <p:nvSpPr>
            <p:cNvPr name="AutoShape 79" id="79"/>
            <p:cNvSpPr/>
            <p:nvPr/>
          </p:nvSpPr>
          <p:spPr>
            <a:xfrm flipV="true">
              <a:off x="14747527" y="3653042"/>
              <a:ext cx="2489200" cy="0"/>
            </a:xfrm>
            <a:prstGeom prst="line">
              <a:avLst/>
            </a:prstGeom>
            <a:ln cap="flat" w="50800">
              <a:solidFill>
                <a:srgbClr val="000000"/>
              </a:solidFill>
              <a:prstDash val="solid"/>
              <a:headEnd type="none" len="sm" w="sm"/>
              <a:tailEnd type="arrow" len="sm" w="med"/>
            </a:ln>
          </p:spPr>
        </p:sp>
        <p:sp>
          <p:nvSpPr>
            <p:cNvPr name="AutoShape 80" id="80"/>
            <p:cNvSpPr/>
            <p:nvPr/>
          </p:nvSpPr>
          <p:spPr>
            <a:xfrm>
              <a:off x="14747527" y="2112921"/>
              <a:ext cx="2489200" cy="0"/>
            </a:xfrm>
            <a:prstGeom prst="line">
              <a:avLst/>
            </a:prstGeom>
            <a:ln cap="flat" w="50800">
              <a:solidFill>
                <a:srgbClr val="000000"/>
              </a:solidFill>
              <a:prstDash val="solid"/>
              <a:headEnd type="none" len="sm" w="sm"/>
              <a:tailEnd type="arrow" len="sm" w="med"/>
            </a:ln>
          </p:spPr>
        </p:sp>
        <p:sp>
          <p:nvSpPr>
            <p:cNvPr name="AutoShape 81" id="81"/>
            <p:cNvSpPr/>
            <p:nvPr/>
          </p:nvSpPr>
          <p:spPr>
            <a:xfrm>
              <a:off x="14747527" y="11354622"/>
              <a:ext cx="2489200" cy="0"/>
            </a:xfrm>
            <a:prstGeom prst="line">
              <a:avLst/>
            </a:prstGeom>
            <a:ln cap="flat" w="50800">
              <a:solidFill>
                <a:srgbClr val="000000"/>
              </a:solidFill>
              <a:prstDash val="solid"/>
              <a:headEnd type="none" len="sm" w="sm"/>
              <a:tailEnd type="arrow" len="sm" w="med"/>
            </a:ln>
          </p:spPr>
        </p:sp>
      </p:grpSp>
      <p:sp>
        <p:nvSpPr>
          <p:cNvPr name="TextBox 82" id="82"/>
          <p:cNvSpPr txBox="true"/>
          <p:nvPr/>
        </p:nvSpPr>
        <p:spPr>
          <a:xfrm rot="0">
            <a:off x="1924818" y="1153393"/>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1 </a:t>
            </a:r>
          </a:p>
          <a:p>
            <a:pPr algn="ctr">
              <a:lnSpc>
                <a:spcPts val="4759"/>
              </a:lnSpc>
            </a:pPr>
            <a:r>
              <a:rPr lang="en-US" sz="3399">
                <a:solidFill>
                  <a:srgbClr val="FFFFFF"/>
                </a:solidFill>
                <a:latin typeface="Canva Sans"/>
              </a:rPr>
              <a:t>PM 1</a:t>
            </a:r>
          </a:p>
        </p:txBody>
      </p:sp>
      <p:sp>
        <p:nvSpPr>
          <p:cNvPr name="TextBox 83" id="83"/>
          <p:cNvSpPr txBox="true"/>
          <p:nvPr/>
        </p:nvSpPr>
        <p:spPr>
          <a:xfrm rot="0">
            <a:off x="1924818" y="3470564"/>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2 </a:t>
            </a:r>
          </a:p>
          <a:p>
            <a:pPr algn="ctr">
              <a:lnSpc>
                <a:spcPts val="4759"/>
              </a:lnSpc>
            </a:pPr>
            <a:r>
              <a:rPr lang="en-US" sz="3399">
                <a:solidFill>
                  <a:srgbClr val="FFFFFF"/>
                </a:solidFill>
                <a:latin typeface="Canva Sans"/>
              </a:rPr>
              <a:t>PM 2</a:t>
            </a:r>
          </a:p>
        </p:txBody>
      </p:sp>
      <p:sp>
        <p:nvSpPr>
          <p:cNvPr name="TextBox 84" id="84"/>
          <p:cNvSpPr txBox="true"/>
          <p:nvPr/>
        </p:nvSpPr>
        <p:spPr>
          <a:xfrm rot="0">
            <a:off x="1924818" y="5784504"/>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3 </a:t>
            </a:r>
          </a:p>
          <a:p>
            <a:pPr algn="ctr">
              <a:lnSpc>
                <a:spcPts val="4759"/>
              </a:lnSpc>
            </a:pPr>
            <a:r>
              <a:rPr lang="en-US" sz="3399">
                <a:solidFill>
                  <a:srgbClr val="FFFFFF"/>
                </a:solidFill>
                <a:latin typeface="Canva Sans"/>
              </a:rPr>
              <a:t>PM 3</a:t>
            </a:r>
          </a:p>
        </p:txBody>
      </p:sp>
      <p:sp>
        <p:nvSpPr>
          <p:cNvPr name="TextBox 85" id="85"/>
          <p:cNvSpPr txBox="true"/>
          <p:nvPr/>
        </p:nvSpPr>
        <p:spPr>
          <a:xfrm rot="0">
            <a:off x="1924818" y="8077835"/>
            <a:ext cx="384484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SC decoder 4 </a:t>
            </a:r>
          </a:p>
          <a:p>
            <a:pPr algn="ctr">
              <a:lnSpc>
                <a:spcPts val="4759"/>
              </a:lnSpc>
            </a:pPr>
            <a:r>
              <a:rPr lang="en-US" sz="3399">
                <a:solidFill>
                  <a:srgbClr val="FFFFFF"/>
                </a:solidFill>
                <a:latin typeface="Canva Sans"/>
              </a:rPr>
              <a:t>PM 4</a:t>
            </a:r>
          </a:p>
        </p:txBody>
      </p:sp>
      <p:sp>
        <p:nvSpPr>
          <p:cNvPr name="TextBox 86" id="86"/>
          <p:cNvSpPr txBox="true"/>
          <p:nvPr/>
        </p:nvSpPr>
        <p:spPr>
          <a:xfrm rot="0">
            <a:off x="6639503" y="1498373"/>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a:t>
            </a:r>
          </a:p>
        </p:txBody>
      </p:sp>
      <p:sp>
        <p:nvSpPr>
          <p:cNvPr name="TextBox 87" id="87"/>
          <p:cNvSpPr txBox="true"/>
          <p:nvPr/>
        </p:nvSpPr>
        <p:spPr>
          <a:xfrm rot="0">
            <a:off x="6639503" y="3789652"/>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a:t>
            </a:r>
          </a:p>
        </p:txBody>
      </p:sp>
      <p:sp>
        <p:nvSpPr>
          <p:cNvPr name="TextBox 88" id="88"/>
          <p:cNvSpPr txBox="true"/>
          <p:nvPr/>
        </p:nvSpPr>
        <p:spPr>
          <a:xfrm rot="0">
            <a:off x="6639503" y="6084542"/>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a:t>
            </a:r>
          </a:p>
        </p:txBody>
      </p:sp>
      <p:sp>
        <p:nvSpPr>
          <p:cNvPr name="TextBox 89" id="89"/>
          <p:cNvSpPr txBox="true"/>
          <p:nvPr/>
        </p:nvSpPr>
        <p:spPr>
          <a:xfrm rot="0">
            <a:off x="6639503" y="8377872"/>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a:t>
            </a:r>
          </a:p>
        </p:txBody>
      </p:sp>
      <p:sp>
        <p:nvSpPr>
          <p:cNvPr name="TextBox 90" id="90"/>
          <p:cNvSpPr txBox="true"/>
          <p:nvPr/>
        </p:nvSpPr>
        <p:spPr>
          <a:xfrm rot="0">
            <a:off x="8878149" y="984658"/>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1a : PM1 + DM1i(0)</a:t>
            </a:r>
          </a:p>
        </p:txBody>
      </p:sp>
      <p:sp>
        <p:nvSpPr>
          <p:cNvPr name="TextBox 91" id="91"/>
          <p:cNvSpPr txBox="true"/>
          <p:nvPr/>
        </p:nvSpPr>
        <p:spPr>
          <a:xfrm rot="0">
            <a:off x="9030549" y="4402818"/>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2b : PM2 + DM2i(1)</a:t>
            </a:r>
          </a:p>
        </p:txBody>
      </p:sp>
      <p:sp>
        <p:nvSpPr>
          <p:cNvPr name="TextBox 92" id="92"/>
          <p:cNvSpPr txBox="true"/>
          <p:nvPr/>
        </p:nvSpPr>
        <p:spPr>
          <a:xfrm rot="0">
            <a:off x="9030549" y="557082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3a : PM3 + DM3i(0)</a:t>
            </a:r>
          </a:p>
        </p:txBody>
      </p:sp>
      <p:sp>
        <p:nvSpPr>
          <p:cNvPr name="TextBox 93" id="93"/>
          <p:cNvSpPr txBox="true"/>
          <p:nvPr/>
        </p:nvSpPr>
        <p:spPr>
          <a:xfrm rot="0">
            <a:off x="8878149" y="664143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3b : PM3 + DM3i(1)</a:t>
            </a:r>
          </a:p>
        </p:txBody>
      </p:sp>
      <p:sp>
        <p:nvSpPr>
          <p:cNvPr name="TextBox 94" id="94"/>
          <p:cNvSpPr txBox="true"/>
          <p:nvPr/>
        </p:nvSpPr>
        <p:spPr>
          <a:xfrm rot="0">
            <a:off x="9030549" y="782097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4a : PM4 + DM4i(0)</a:t>
            </a:r>
          </a:p>
        </p:txBody>
      </p:sp>
      <p:sp>
        <p:nvSpPr>
          <p:cNvPr name="TextBox 95" id="95"/>
          <p:cNvSpPr txBox="true"/>
          <p:nvPr/>
        </p:nvSpPr>
        <p:spPr>
          <a:xfrm rot="0">
            <a:off x="9030549" y="893476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4b : PM4 + DM4i(1)</a:t>
            </a:r>
          </a:p>
        </p:txBody>
      </p:sp>
      <p:sp>
        <p:nvSpPr>
          <p:cNvPr name="TextBox 96" id="96"/>
          <p:cNvSpPr txBox="true"/>
          <p:nvPr/>
        </p:nvSpPr>
        <p:spPr>
          <a:xfrm rot="0">
            <a:off x="8878149" y="216507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1b : PM1 + DM1i(1)</a:t>
            </a:r>
          </a:p>
        </p:txBody>
      </p:sp>
      <p:sp>
        <p:nvSpPr>
          <p:cNvPr name="TextBox 97" id="97"/>
          <p:cNvSpPr txBox="true"/>
          <p:nvPr/>
        </p:nvSpPr>
        <p:spPr>
          <a:xfrm rot="0">
            <a:off x="9030549" y="3275937"/>
            <a:ext cx="425103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2a : PM2 + DM2i(0)</a:t>
            </a:r>
          </a:p>
        </p:txBody>
      </p:sp>
      <p:sp>
        <p:nvSpPr>
          <p:cNvPr name="TextBox 98" id="98"/>
          <p:cNvSpPr txBox="true"/>
          <p:nvPr/>
        </p:nvSpPr>
        <p:spPr>
          <a:xfrm rot="0">
            <a:off x="15464594" y="8977947"/>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ui+1</a:t>
            </a:r>
          </a:p>
        </p:txBody>
      </p:sp>
      <p:sp>
        <p:nvSpPr>
          <p:cNvPr name="TextBox 99" id="99"/>
          <p:cNvSpPr txBox="true"/>
          <p:nvPr/>
        </p:nvSpPr>
        <p:spPr>
          <a:xfrm rot="0">
            <a:off x="15464594" y="7820977"/>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ui+1</a:t>
            </a:r>
          </a:p>
        </p:txBody>
      </p:sp>
      <p:sp>
        <p:nvSpPr>
          <p:cNvPr name="TextBox 100" id="100"/>
          <p:cNvSpPr txBox="true"/>
          <p:nvPr/>
        </p:nvSpPr>
        <p:spPr>
          <a:xfrm rot="0">
            <a:off x="15464594" y="3213707"/>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ui+1</a:t>
            </a:r>
          </a:p>
        </p:txBody>
      </p:sp>
      <p:sp>
        <p:nvSpPr>
          <p:cNvPr name="TextBox 101" id="101"/>
          <p:cNvSpPr txBox="true"/>
          <p:nvPr/>
        </p:nvSpPr>
        <p:spPr>
          <a:xfrm rot="0">
            <a:off x="15464594" y="2117452"/>
            <a:ext cx="84132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ui+1</a:t>
            </a:r>
          </a:p>
        </p:txBody>
      </p:sp>
      <p:sp>
        <p:nvSpPr>
          <p:cNvPr name="TextBox 102" id="102"/>
          <p:cNvSpPr txBox="true"/>
          <p:nvPr/>
        </p:nvSpPr>
        <p:spPr>
          <a:xfrm rot="0">
            <a:off x="13705238" y="984658"/>
            <a:ext cx="2737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X</a:t>
            </a:r>
          </a:p>
        </p:txBody>
      </p:sp>
      <p:sp>
        <p:nvSpPr>
          <p:cNvPr name="TextBox 103" id="103"/>
          <p:cNvSpPr txBox="true"/>
          <p:nvPr/>
        </p:nvSpPr>
        <p:spPr>
          <a:xfrm rot="0">
            <a:off x="13568376" y="5621383"/>
            <a:ext cx="2737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X</a:t>
            </a:r>
          </a:p>
        </p:txBody>
      </p:sp>
      <p:sp>
        <p:nvSpPr>
          <p:cNvPr name="TextBox 104" id="104"/>
          <p:cNvSpPr txBox="true"/>
          <p:nvPr/>
        </p:nvSpPr>
        <p:spPr>
          <a:xfrm rot="0">
            <a:off x="13568376" y="6641437"/>
            <a:ext cx="2737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X</a:t>
            </a:r>
          </a:p>
        </p:txBody>
      </p:sp>
      <p:sp>
        <p:nvSpPr>
          <p:cNvPr name="TextBox 105" id="105"/>
          <p:cNvSpPr txBox="true"/>
          <p:nvPr/>
        </p:nvSpPr>
        <p:spPr>
          <a:xfrm rot="0">
            <a:off x="13583914" y="4402818"/>
            <a:ext cx="2737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X</a:t>
            </a:r>
          </a:p>
        </p:txBody>
      </p:sp>
      <p:sp>
        <p:nvSpPr>
          <p:cNvPr name="TextBox 106" id="106"/>
          <p:cNvSpPr txBox="true"/>
          <p:nvPr/>
        </p:nvSpPr>
        <p:spPr>
          <a:xfrm rot="0">
            <a:off x="7632407" y="6898294"/>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107" id="107"/>
          <p:cNvSpPr txBox="true"/>
          <p:nvPr/>
        </p:nvSpPr>
        <p:spPr>
          <a:xfrm rot="0">
            <a:off x="7632407" y="5523398"/>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108" id="108"/>
          <p:cNvSpPr txBox="true"/>
          <p:nvPr/>
        </p:nvSpPr>
        <p:spPr>
          <a:xfrm rot="0">
            <a:off x="7632407" y="4554612"/>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109" id="109"/>
          <p:cNvSpPr txBox="true"/>
          <p:nvPr/>
        </p:nvSpPr>
        <p:spPr>
          <a:xfrm rot="0">
            <a:off x="7632407" y="3124723"/>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110" id="110"/>
          <p:cNvSpPr txBox="true"/>
          <p:nvPr/>
        </p:nvSpPr>
        <p:spPr>
          <a:xfrm rot="0">
            <a:off x="7632407" y="2267183"/>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111" id="111"/>
          <p:cNvSpPr txBox="true"/>
          <p:nvPr/>
        </p:nvSpPr>
        <p:spPr>
          <a:xfrm rot="0">
            <a:off x="7632407" y="796364"/>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
        <p:nvSpPr>
          <p:cNvPr name="TextBox 112" id="112"/>
          <p:cNvSpPr txBox="true"/>
          <p:nvPr/>
        </p:nvSpPr>
        <p:spPr>
          <a:xfrm rot="0">
            <a:off x="7632407" y="9180971"/>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1</a:t>
            </a:r>
          </a:p>
        </p:txBody>
      </p:sp>
      <p:sp>
        <p:nvSpPr>
          <p:cNvPr name="TextBox 113" id="113"/>
          <p:cNvSpPr txBox="true"/>
          <p:nvPr/>
        </p:nvSpPr>
        <p:spPr>
          <a:xfrm rot="0">
            <a:off x="7632407" y="7753882"/>
            <a:ext cx="548790" cy="588888"/>
          </a:xfrm>
          <a:prstGeom prst="rect">
            <a:avLst/>
          </a:prstGeom>
        </p:spPr>
        <p:txBody>
          <a:bodyPr anchor="t" rtlCol="false" tIns="0" lIns="0" bIns="0" rIns="0">
            <a:spAutoFit/>
          </a:bodyPr>
          <a:lstStyle/>
          <a:p>
            <a:pPr algn="ctr">
              <a:lnSpc>
                <a:spcPts val="4838"/>
              </a:lnSpc>
            </a:pPr>
            <a:r>
              <a:rPr lang="en-US" sz="3456">
                <a:solidFill>
                  <a:srgbClr val="000000"/>
                </a:solidFill>
                <a:latin typeface="Canva Sans"/>
              </a:rPr>
              <a:t>0</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66683" y="3240404"/>
            <a:ext cx="14754633" cy="3758568"/>
          </a:xfrm>
          <a:prstGeom prst="rect">
            <a:avLst/>
          </a:prstGeom>
        </p:spPr>
        <p:txBody>
          <a:bodyPr anchor="t" rtlCol="false" tIns="0" lIns="0" bIns="0" rIns="0">
            <a:spAutoFit/>
          </a:bodyPr>
          <a:lstStyle/>
          <a:p>
            <a:pPr algn="ctr">
              <a:lnSpc>
                <a:spcPts val="14879"/>
              </a:lnSpc>
            </a:pPr>
            <a:r>
              <a:rPr lang="en-US" sz="11999">
                <a:solidFill>
                  <a:srgbClr val="333333"/>
                </a:solidFill>
                <a:latin typeface="Poppins Bold"/>
              </a:rPr>
              <a:t>Simulating Outputs</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340092"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423778" y="1388778"/>
            <a:ext cx="9238273" cy="7348626"/>
          </a:xfrm>
          <a:custGeom>
            <a:avLst/>
            <a:gdLst/>
            <a:ahLst/>
            <a:cxnLst/>
            <a:rect r="r" b="b" t="t" l="l"/>
            <a:pathLst>
              <a:path h="7348626" w="9238273">
                <a:moveTo>
                  <a:pt x="0" y="0"/>
                </a:moveTo>
                <a:lnTo>
                  <a:pt x="9238272" y="0"/>
                </a:lnTo>
                <a:lnTo>
                  <a:pt x="9238272" y="7348626"/>
                </a:lnTo>
                <a:lnTo>
                  <a:pt x="0" y="7348626"/>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742146"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243432" y="1308273"/>
            <a:ext cx="9493928" cy="7430031"/>
          </a:xfrm>
          <a:custGeom>
            <a:avLst/>
            <a:gdLst/>
            <a:ahLst/>
            <a:cxnLst/>
            <a:rect r="r" b="b" t="t" l="l"/>
            <a:pathLst>
              <a:path h="7430031" w="9493928">
                <a:moveTo>
                  <a:pt x="0" y="0"/>
                </a:moveTo>
                <a:lnTo>
                  <a:pt x="9493928" y="0"/>
                </a:lnTo>
                <a:lnTo>
                  <a:pt x="9493928" y="7430031"/>
                </a:lnTo>
                <a:lnTo>
                  <a:pt x="0" y="7430031"/>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610787" y="2711458"/>
            <a:ext cx="12225364" cy="3372612"/>
          </a:xfrm>
          <a:prstGeom prst="rect">
            <a:avLst/>
          </a:prstGeom>
        </p:spPr>
        <p:txBody>
          <a:bodyPr anchor="t" rtlCol="false" tIns="0" lIns="0" bIns="0" rIns="0">
            <a:spAutoFit/>
          </a:bodyPr>
          <a:lstStyle/>
          <a:p>
            <a:pPr>
              <a:lnSpc>
                <a:spcPts val="4463"/>
              </a:lnSpc>
            </a:pPr>
            <a:r>
              <a:rPr lang="en-US" sz="3599">
                <a:solidFill>
                  <a:srgbClr val="333333"/>
                </a:solidFill>
                <a:latin typeface="Quicksand Bold"/>
              </a:rPr>
              <a:t>Polar Codes were discovered by Erdal Arikan in 2008. They have become the most favourable codes for Forward Error Correction since then. They are notable for being first in their types with provable capacity-achieving property. Polar codes have especially found their application in the 5G wireless communication.</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
        <p:nvSpPr>
          <p:cNvPr name="TextBox 6" id="6"/>
          <p:cNvSpPr txBox="true"/>
          <p:nvPr/>
        </p:nvSpPr>
        <p:spPr>
          <a:xfrm rot="0">
            <a:off x="610787" y="619125"/>
            <a:ext cx="17066427" cy="1698646"/>
          </a:xfrm>
          <a:prstGeom prst="rect">
            <a:avLst/>
          </a:prstGeom>
        </p:spPr>
        <p:txBody>
          <a:bodyPr anchor="t" rtlCol="false" tIns="0" lIns="0" bIns="0" rIns="0">
            <a:spAutoFit/>
          </a:bodyPr>
          <a:lstStyle/>
          <a:p>
            <a:pPr algn="ctr" marL="0" indent="0" lvl="0">
              <a:lnSpc>
                <a:spcPts val="14449"/>
              </a:lnSpc>
            </a:pPr>
            <a:r>
              <a:rPr lang="en-US" sz="8499">
                <a:solidFill>
                  <a:srgbClr val="000000"/>
                </a:solidFill>
                <a:latin typeface="Poppins Medium Bold"/>
              </a:rPr>
              <a:t>Introduction</a:t>
            </a:r>
          </a:p>
        </p:txBody>
      </p:sp>
      <p:sp>
        <p:nvSpPr>
          <p:cNvPr name="TextBox 7" id="7"/>
          <p:cNvSpPr txBox="true"/>
          <p:nvPr/>
        </p:nvSpPr>
        <p:spPr>
          <a:xfrm rot="0">
            <a:off x="1014986" y="6630916"/>
            <a:ext cx="11416966" cy="2855984"/>
          </a:xfrm>
          <a:prstGeom prst="rect">
            <a:avLst/>
          </a:prstGeom>
        </p:spPr>
        <p:txBody>
          <a:bodyPr anchor="t" rtlCol="false" tIns="0" lIns="0" bIns="0" rIns="0">
            <a:spAutoFit/>
          </a:bodyPr>
          <a:lstStyle/>
          <a:p>
            <a:pPr algn="ctr">
              <a:lnSpc>
                <a:spcPts val="8030"/>
              </a:lnSpc>
            </a:pPr>
            <a:r>
              <a:rPr lang="en-US" sz="4723">
                <a:solidFill>
                  <a:srgbClr val="333333"/>
                </a:solidFill>
                <a:latin typeface="Quicksand Bold"/>
              </a:rPr>
              <a:t> “Polar Codes were not invented, they were discovered.”</a:t>
            </a:r>
          </a:p>
          <a:p>
            <a:pPr algn="r" marL="0" indent="0" lvl="0">
              <a:lnSpc>
                <a:spcPts val="6840"/>
              </a:lnSpc>
            </a:pPr>
            <a:r>
              <a:rPr lang="en-US" sz="4023">
                <a:solidFill>
                  <a:srgbClr val="333333"/>
                </a:solidFill>
                <a:latin typeface="Quicksand Bold"/>
              </a:rPr>
              <a:t>~Erdal Arikan</a:t>
            </a:r>
          </a:p>
        </p:txBody>
      </p:sp>
      <p:sp>
        <p:nvSpPr>
          <p:cNvPr name="Freeform 8" id="8"/>
          <p:cNvSpPr/>
          <p:nvPr/>
        </p:nvSpPr>
        <p:spPr>
          <a:xfrm flipH="false" flipV="false" rot="0">
            <a:off x="12571757" y="2317771"/>
            <a:ext cx="5105456" cy="4958835"/>
          </a:xfrm>
          <a:custGeom>
            <a:avLst/>
            <a:gdLst/>
            <a:ahLst/>
            <a:cxnLst/>
            <a:rect r="r" b="b" t="t" l="l"/>
            <a:pathLst>
              <a:path h="4958835" w="5105456">
                <a:moveTo>
                  <a:pt x="0" y="0"/>
                </a:moveTo>
                <a:lnTo>
                  <a:pt x="5105456" y="0"/>
                </a:lnTo>
                <a:lnTo>
                  <a:pt x="5105456" y="4958835"/>
                </a:lnTo>
                <a:lnTo>
                  <a:pt x="0" y="4958835"/>
                </a:lnTo>
                <a:lnTo>
                  <a:pt x="0" y="0"/>
                </a:lnTo>
                <a:close/>
              </a:path>
            </a:pathLst>
          </a:custGeom>
          <a:blipFill>
            <a:blip r:embed="rId2"/>
            <a:stretch>
              <a:fillRect l="0" t="0" r="-1904" b="-4918"/>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080995"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381255" y="1360190"/>
            <a:ext cx="9251672" cy="7349111"/>
          </a:xfrm>
          <a:custGeom>
            <a:avLst/>
            <a:gdLst/>
            <a:ahLst/>
            <a:cxnLst/>
            <a:rect r="r" b="b" t="t" l="l"/>
            <a:pathLst>
              <a:path h="7349111" w="9251672">
                <a:moveTo>
                  <a:pt x="0" y="0"/>
                </a:moveTo>
                <a:lnTo>
                  <a:pt x="9251672" y="0"/>
                </a:lnTo>
                <a:lnTo>
                  <a:pt x="9251672" y="7349111"/>
                </a:lnTo>
                <a:lnTo>
                  <a:pt x="0" y="7349111"/>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60</a:t>
            </a:r>
          </a:p>
        </p:txBody>
      </p:sp>
    </p:spTree>
  </p:cSld>
  <p:clrMapOvr>
    <a:masterClrMapping/>
  </p:clrMapOvr>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66683" y="3240404"/>
            <a:ext cx="14754633" cy="3758568"/>
          </a:xfrm>
          <a:prstGeom prst="rect">
            <a:avLst/>
          </a:prstGeom>
        </p:spPr>
        <p:txBody>
          <a:bodyPr anchor="t" rtlCol="false" tIns="0" lIns="0" bIns="0" rIns="0">
            <a:spAutoFit/>
          </a:bodyPr>
          <a:lstStyle/>
          <a:p>
            <a:pPr algn="ctr">
              <a:lnSpc>
                <a:spcPts val="14879"/>
              </a:lnSpc>
            </a:pPr>
            <a:r>
              <a:rPr lang="en-US" sz="11999">
                <a:solidFill>
                  <a:srgbClr val="333333"/>
                </a:solidFill>
                <a:latin typeface="Poppins Bold"/>
              </a:rPr>
              <a:t>Simulating for different (N,K)’s</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003070" y="1287802"/>
            <a:ext cx="9976781" cy="7482586"/>
          </a:xfrm>
          <a:custGeom>
            <a:avLst/>
            <a:gdLst/>
            <a:ahLst/>
            <a:cxnLst/>
            <a:rect r="r" b="b" t="t" l="l"/>
            <a:pathLst>
              <a:path h="7482586" w="9976781">
                <a:moveTo>
                  <a:pt x="0" y="0"/>
                </a:moveTo>
                <a:lnTo>
                  <a:pt x="9976781" y="0"/>
                </a:lnTo>
                <a:lnTo>
                  <a:pt x="9976781" y="7482586"/>
                </a:lnTo>
                <a:lnTo>
                  <a:pt x="0" y="7482586"/>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62</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3844880" y="1169160"/>
            <a:ext cx="10168868" cy="7626651"/>
          </a:xfrm>
          <a:custGeom>
            <a:avLst/>
            <a:gdLst/>
            <a:ahLst/>
            <a:cxnLst/>
            <a:rect r="r" b="b" t="t" l="l"/>
            <a:pathLst>
              <a:path h="7626651" w="10168868">
                <a:moveTo>
                  <a:pt x="0" y="0"/>
                </a:moveTo>
                <a:lnTo>
                  <a:pt x="10168869" y="0"/>
                </a:lnTo>
                <a:lnTo>
                  <a:pt x="10168869" y="7626651"/>
                </a:lnTo>
                <a:lnTo>
                  <a:pt x="0" y="7626651"/>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63</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4229054" y="1457291"/>
            <a:ext cx="9750796" cy="7313097"/>
          </a:xfrm>
          <a:custGeom>
            <a:avLst/>
            <a:gdLst/>
            <a:ahLst/>
            <a:cxnLst/>
            <a:rect r="r" b="b" t="t" l="l"/>
            <a:pathLst>
              <a:path h="7313097" w="9750796">
                <a:moveTo>
                  <a:pt x="0" y="0"/>
                </a:moveTo>
                <a:lnTo>
                  <a:pt x="9750797" y="0"/>
                </a:lnTo>
                <a:lnTo>
                  <a:pt x="9750797" y="7313097"/>
                </a:lnTo>
                <a:lnTo>
                  <a:pt x="0" y="7313097"/>
                </a:lnTo>
                <a:lnTo>
                  <a:pt x="0" y="0"/>
                </a:lnTo>
                <a:close/>
              </a:path>
            </a:pathLst>
          </a:custGeom>
          <a:blipFill>
            <a:blip r:embed="rId2"/>
            <a:stretch>
              <a:fillRect l="0" t="0" r="0" b="0"/>
            </a:stretch>
          </a:blipFill>
        </p:spPr>
      </p:sp>
      <p:grpSp>
        <p:nvGrpSpPr>
          <p:cNvPr name="Group 7" id="7"/>
          <p:cNvGrpSpPr/>
          <p:nvPr/>
        </p:nvGrpSpPr>
        <p:grpSpPr>
          <a:xfrm rot="0">
            <a:off x="4229054" y="3832265"/>
            <a:ext cx="745880" cy="2231734"/>
            <a:chOff x="0" y="0"/>
            <a:chExt cx="196446" cy="587782"/>
          </a:xfrm>
        </p:grpSpPr>
        <p:sp>
          <p:nvSpPr>
            <p:cNvPr name="Freeform 8" id="8"/>
            <p:cNvSpPr/>
            <p:nvPr/>
          </p:nvSpPr>
          <p:spPr>
            <a:xfrm flipH="false" flipV="false" rot="0">
              <a:off x="0" y="0"/>
              <a:ext cx="196446" cy="587782"/>
            </a:xfrm>
            <a:custGeom>
              <a:avLst/>
              <a:gdLst/>
              <a:ahLst/>
              <a:cxnLst/>
              <a:rect r="r" b="b" t="t" l="l"/>
              <a:pathLst>
                <a:path h="587782" w="196446">
                  <a:moveTo>
                    <a:pt x="0" y="0"/>
                  </a:moveTo>
                  <a:lnTo>
                    <a:pt x="196446" y="0"/>
                  </a:lnTo>
                  <a:lnTo>
                    <a:pt x="196446" y="587782"/>
                  </a:lnTo>
                  <a:lnTo>
                    <a:pt x="0" y="587782"/>
                  </a:lnTo>
                  <a:close/>
                </a:path>
              </a:pathLst>
            </a:custGeom>
            <a:solidFill>
              <a:srgbClr val="FFFFFF"/>
            </a:solidFill>
          </p:spPr>
        </p:sp>
        <p:sp>
          <p:nvSpPr>
            <p:cNvPr name="TextBox 9" id="9"/>
            <p:cNvSpPr txBox="true"/>
            <p:nvPr/>
          </p:nvSpPr>
          <p:spPr>
            <a:xfrm>
              <a:off x="0" y="-76200"/>
              <a:ext cx="196446" cy="663982"/>
            </a:xfrm>
            <a:prstGeom prst="rect">
              <a:avLst/>
            </a:prstGeom>
          </p:spPr>
          <p:txBody>
            <a:bodyPr anchor="ctr" rtlCol="false" tIns="50800" lIns="50800" bIns="50800" rIns="50800"/>
            <a:lstStyle/>
            <a:p>
              <a:pPr algn="ctr">
                <a:lnSpc>
                  <a:spcPts val="2944"/>
                </a:lnSpc>
              </a:pPr>
            </a:p>
          </p:txBody>
        </p:sp>
      </p:grpSp>
      <p:sp>
        <p:nvSpPr>
          <p:cNvPr name="TextBox 10" id="10"/>
          <p:cNvSpPr txBox="true"/>
          <p:nvPr/>
        </p:nvSpPr>
        <p:spPr>
          <a:xfrm rot="-5400000">
            <a:off x="3707488" y="4900904"/>
            <a:ext cx="1990925" cy="335264"/>
          </a:xfrm>
          <a:prstGeom prst="rect">
            <a:avLst/>
          </a:prstGeom>
        </p:spPr>
        <p:txBody>
          <a:bodyPr anchor="t" rtlCol="false" tIns="0" lIns="0" bIns="0" rIns="0">
            <a:spAutoFit/>
          </a:bodyPr>
          <a:lstStyle/>
          <a:p>
            <a:pPr algn="ctr">
              <a:lnSpc>
                <a:spcPts val="2819"/>
              </a:lnSpc>
              <a:spcBef>
                <a:spcPct val="0"/>
              </a:spcBef>
            </a:pPr>
            <a:r>
              <a:rPr lang="en-US" sz="1762">
                <a:solidFill>
                  <a:srgbClr val="000000"/>
                </a:solidFill>
                <a:latin typeface="Poppins Medium"/>
              </a:rPr>
              <a:t>Block_Error_Rate</a:t>
            </a:r>
          </a:p>
        </p:txBody>
      </p:sp>
      <p:sp>
        <p:nvSpPr>
          <p:cNvPr name="TextBox 11" id="11"/>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64</a:t>
            </a:r>
          </a:p>
        </p:txBody>
      </p:sp>
    </p:spTree>
  </p:cSld>
  <p:clrMapOvr>
    <a:masterClrMapping/>
  </p:clrMapOvr>
</p:sld>
</file>

<file path=ppt/slides/slide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66683" y="2298125"/>
            <a:ext cx="14754633" cy="5644518"/>
          </a:xfrm>
          <a:prstGeom prst="rect">
            <a:avLst/>
          </a:prstGeom>
        </p:spPr>
        <p:txBody>
          <a:bodyPr anchor="t" rtlCol="false" tIns="0" lIns="0" bIns="0" rIns="0">
            <a:spAutoFit/>
          </a:bodyPr>
          <a:lstStyle/>
          <a:p>
            <a:pPr algn="ctr">
              <a:lnSpc>
                <a:spcPts val="14879"/>
              </a:lnSpc>
            </a:pPr>
            <a:r>
              <a:rPr lang="en-US" sz="11999">
                <a:solidFill>
                  <a:srgbClr val="333333"/>
                </a:solidFill>
                <a:latin typeface="Poppins Bold"/>
              </a:rPr>
              <a:t>Decoder Comparison Outputs</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3625554" y="1028700"/>
            <a:ext cx="11352879" cy="8514659"/>
          </a:xfrm>
          <a:custGeom>
            <a:avLst/>
            <a:gdLst/>
            <a:ahLst/>
            <a:cxnLst/>
            <a:rect r="r" b="b" t="t" l="l"/>
            <a:pathLst>
              <a:path h="8514659" w="11352879">
                <a:moveTo>
                  <a:pt x="0" y="0"/>
                </a:moveTo>
                <a:lnTo>
                  <a:pt x="11352879" y="0"/>
                </a:lnTo>
                <a:lnTo>
                  <a:pt x="11352879" y="8514659"/>
                </a:lnTo>
                <a:lnTo>
                  <a:pt x="0" y="8514659"/>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65</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3465209" y="884406"/>
            <a:ext cx="11357583" cy="8518187"/>
          </a:xfrm>
          <a:custGeom>
            <a:avLst/>
            <a:gdLst/>
            <a:ahLst/>
            <a:cxnLst/>
            <a:rect r="r" b="b" t="t" l="l"/>
            <a:pathLst>
              <a:path h="8518187" w="11357583">
                <a:moveTo>
                  <a:pt x="0" y="0"/>
                </a:moveTo>
                <a:lnTo>
                  <a:pt x="11357582" y="0"/>
                </a:lnTo>
                <a:lnTo>
                  <a:pt x="11357582" y="8518188"/>
                </a:lnTo>
                <a:lnTo>
                  <a:pt x="0" y="8518188"/>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67</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0" y="0"/>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6" id="6"/>
          <p:cNvSpPr/>
          <p:nvPr/>
        </p:nvSpPr>
        <p:spPr>
          <a:xfrm flipH="false" flipV="false" rot="0">
            <a:off x="3209215" y="834577"/>
            <a:ext cx="11490462" cy="8617847"/>
          </a:xfrm>
          <a:custGeom>
            <a:avLst/>
            <a:gdLst/>
            <a:ahLst/>
            <a:cxnLst/>
            <a:rect r="r" b="b" t="t" l="l"/>
            <a:pathLst>
              <a:path h="8617847" w="11490462">
                <a:moveTo>
                  <a:pt x="0" y="0"/>
                </a:moveTo>
                <a:lnTo>
                  <a:pt x="11490463" y="0"/>
                </a:lnTo>
                <a:lnTo>
                  <a:pt x="11490463" y="8617846"/>
                </a:lnTo>
                <a:lnTo>
                  <a:pt x="0" y="8617846"/>
                </a:lnTo>
                <a:lnTo>
                  <a:pt x="0" y="0"/>
                </a:lnTo>
                <a:close/>
              </a:path>
            </a:pathLst>
          </a:custGeom>
          <a:blipFill>
            <a:blip r:embed="rId2"/>
            <a:stretch>
              <a:fillRect l="0" t="0" r="0" b="0"/>
            </a:stretch>
          </a:blipFill>
        </p:spPr>
      </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68</a:t>
            </a:r>
          </a:p>
        </p:txBody>
      </p:sp>
    </p:spTree>
  </p:cSld>
  <p:clrMapOvr>
    <a:masterClrMapping/>
  </p:clrMapOvr>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77976" y="0"/>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943687" y="9737728"/>
            <a:ext cx="20765976" cy="549272"/>
            <a:chOff x="0" y="0"/>
            <a:chExt cx="7024540" cy="185803"/>
          </a:xfrm>
        </p:grpSpPr>
        <p:sp>
          <p:nvSpPr>
            <p:cNvPr name="Freeform 5" id="5"/>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3423122" y="2151465"/>
            <a:ext cx="11441757" cy="5945970"/>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Comparing</a:t>
            </a:r>
          </a:p>
          <a:p>
            <a:pPr algn="ctr">
              <a:lnSpc>
                <a:spcPts val="15696"/>
              </a:lnSpc>
            </a:pPr>
            <a:r>
              <a:rPr lang="en-US" sz="12658">
                <a:solidFill>
                  <a:srgbClr val="333333"/>
                </a:solidFill>
                <a:latin typeface="Poppins Bold"/>
              </a:rPr>
              <a:t>Functionality Test</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0995" y="9737728"/>
            <a:ext cx="20765976" cy="549272"/>
            <a:chOff x="0" y="0"/>
            <a:chExt cx="7024540" cy="185803"/>
          </a:xfrm>
        </p:grpSpPr>
        <p:sp>
          <p:nvSpPr>
            <p:cNvPr name="Freeform 3" id="3"/>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4" id="4"/>
          <p:cNvGrpSpPr/>
          <p:nvPr/>
        </p:nvGrpSpPr>
        <p:grpSpPr>
          <a:xfrm rot="0">
            <a:off x="-1377232" y="1393"/>
            <a:ext cx="20489488" cy="549272"/>
            <a:chOff x="0" y="0"/>
            <a:chExt cx="6931012" cy="185803"/>
          </a:xfrm>
        </p:grpSpPr>
        <p:sp>
          <p:nvSpPr>
            <p:cNvPr name="Freeform 5" id="5"/>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6" id="6"/>
          <p:cNvSpPr txBox="true"/>
          <p:nvPr/>
        </p:nvSpPr>
        <p:spPr>
          <a:xfrm rot="0">
            <a:off x="-1377232" y="3117200"/>
            <a:ext cx="21494781" cy="3612775"/>
          </a:xfrm>
          <a:prstGeom prst="rect">
            <a:avLst/>
          </a:prstGeom>
        </p:spPr>
        <p:txBody>
          <a:bodyPr anchor="t" rtlCol="false" tIns="0" lIns="0" bIns="0" rIns="0">
            <a:spAutoFit/>
          </a:bodyPr>
          <a:lstStyle/>
          <a:p>
            <a:pPr algn="ctr">
              <a:lnSpc>
                <a:spcPts val="14545"/>
              </a:lnSpc>
            </a:pPr>
            <a:r>
              <a:rPr lang="en-US" sz="10389">
                <a:solidFill>
                  <a:srgbClr val="333333"/>
                </a:solidFill>
                <a:latin typeface="Poppins Bold"/>
              </a:rPr>
              <a:t>An Analogy to </a:t>
            </a:r>
          </a:p>
          <a:p>
            <a:pPr algn="ctr" marL="0" indent="0" lvl="0">
              <a:lnSpc>
                <a:spcPts val="14545"/>
              </a:lnSpc>
              <a:spcBef>
                <a:spcPct val="0"/>
              </a:spcBef>
            </a:pPr>
            <a:r>
              <a:rPr lang="en-US" sz="10389">
                <a:solidFill>
                  <a:srgbClr val="333333"/>
                </a:solidFill>
                <a:latin typeface="Poppins Bold"/>
              </a:rPr>
              <a:t>Understand Polar Codes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4763"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3327469" y="1028700"/>
            <a:ext cx="10518286" cy="7875508"/>
          </a:xfrm>
          <a:custGeom>
            <a:avLst/>
            <a:gdLst/>
            <a:ahLst/>
            <a:cxnLst/>
            <a:rect r="r" b="b" t="t" l="l"/>
            <a:pathLst>
              <a:path h="7875508" w="10518286">
                <a:moveTo>
                  <a:pt x="0" y="0"/>
                </a:moveTo>
                <a:lnTo>
                  <a:pt x="10518286" y="0"/>
                </a:lnTo>
                <a:lnTo>
                  <a:pt x="10518286" y="7875508"/>
                </a:lnTo>
                <a:lnTo>
                  <a:pt x="0" y="7875508"/>
                </a:lnTo>
                <a:lnTo>
                  <a:pt x="0" y="0"/>
                </a:lnTo>
                <a:close/>
              </a:path>
            </a:pathLst>
          </a:custGeom>
          <a:blipFill>
            <a:blip r:embed="rId2"/>
            <a:stretch>
              <a:fillRect l="-1522" t="0" r="0" b="0"/>
            </a:stretch>
          </a:blipFill>
        </p:spPr>
      </p:sp>
      <p:grpSp>
        <p:nvGrpSpPr>
          <p:cNvPr name="Group 5" id="5"/>
          <p:cNvGrpSpPr/>
          <p:nvPr/>
        </p:nvGrpSpPr>
        <p:grpSpPr>
          <a:xfrm rot="0">
            <a:off x="-1080995" y="9737728"/>
            <a:ext cx="20765976" cy="549272"/>
            <a:chOff x="0" y="0"/>
            <a:chExt cx="7024540" cy="185803"/>
          </a:xfrm>
        </p:grpSpPr>
        <p:sp>
          <p:nvSpPr>
            <p:cNvPr name="Freeform 6" id="6"/>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70</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7232" y="1393"/>
            <a:ext cx="20489488" cy="549272"/>
            <a:chOff x="0" y="0"/>
            <a:chExt cx="6931012" cy="185803"/>
          </a:xfrm>
        </p:grpSpPr>
        <p:sp>
          <p:nvSpPr>
            <p:cNvPr name="Freeform 3" id="3"/>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3255102" y="1028700"/>
            <a:ext cx="10637061" cy="8015192"/>
          </a:xfrm>
          <a:custGeom>
            <a:avLst/>
            <a:gdLst/>
            <a:ahLst/>
            <a:cxnLst/>
            <a:rect r="r" b="b" t="t" l="l"/>
            <a:pathLst>
              <a:path h="8015192" w="10637061">
                <a:moveTo>
                  <a:pt x="0" y="0"/>
                </a:moveTo>
                <a:lnTo>
                  <a:pt x="10637061" y="0"/>
                </a:lnTo>
                <a:lnTo>
                  <a:pt x="10637061" y="8015192"/>
                </a:lnTo>
                <a:lnTo>
                  <a:pt x="0" y="8015192"/>
                </a:lnTo>
                <a:lnTo>
                  <a:pt x="0" y="0"/>
                </a:lnTo>
                <a:close/>
              </a:path>
            </a:pathLst>
          </a:custGeom>
          <a:blipFill>
            <a:blip r:embed="rId2"/>
            <a:stretch>
              <a:fillRect l="-1842" t="-1222" r="0" b="0"/>
            </a:stretch>
          </a:blipFill>
        </p:spPr>
      </p:sp>
      <p:grpSp>
        <p:nvGrpSpPr>
          <p:cNvPr name="Group 5" id="5"/>
          <p:cNvGrpSpPr/>
          <p:nvPr/>
        </p:nvGrpSpPr>
        <p:grpSpPr>
          <a:xfrm rot="0">
            <a:off x="-1080995" y="9737728"/>
            <a:ext cx="20765976" cy="549272"/>
            <a:chOff x="0" y="0"/>
            <a:chExt cx="7024540" cy="185803"/>
          </a:xfrm>
        </p:grpSpPr>
        <p:sp>
          <p:nvSpPr>
            <p:cNvPr name="Freeform 6" id="6"/>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71</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7232" y="1393"/>
            <a:ext cx="20489488" cy="549272"/>
            <a:chOff x="0" y="0"/>
            <a:chExt cx="6931012" cy="185803"/>
          </a:xfrm>
        </p:grpSpPr>
        <p:sp>
          <p:nvSpPr>
            <p:cNvPr name="Freeform 3" id="3"/>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Freeform 4" id="4"/>
          <p:cNvSpPr/>
          <p:nvPr/>
        </p:nvSpPr>
        <p:spPr>
          <a:xfrm flipH="false" flipV="false" rot="0">
            <a:off x="2677412" y="1028700"/>
            <a:ext cx="11216163" cy="8420395"/>
          </a:xfrm>
          <a:custGeom>
            <a:avLst/>
            <a:gdLst/>
            <a:ahLst/>
            <a:cxnLst/>
            <a:rect r="r" b="b" t="t" l="l"/>
            <a:pathLst>
              <a:path h="8420395" w="11216163">
                <a:moveTo>
                  <a:pt x="0" y="0"/>
                </a:moveTo>
                <a:lnTo>
                  <a:pt x="11216163" y="0"/>
                </a:lnTo>
                <a:lnTo>
                  <a:pt x="11216163" y="8420395"/>
                </a:lnTo>
                <a:lnTo>
                  <a:pt x="0" y="8420395"/>
                </a:lnTo>
                <a:lnTo>
                  <a:pt x="0" y="0"/>
                </a:lnTo>
                <a:close/>
              </a:path>
            </a:pathLst>
          </a:custGeom>
          <a:blipFill>
            <a:blip r:embed="rId2"/>
            <a:stretch>
              <a:fillRect l="-1164" t="-775" r="0" b="0"/>
            </a:stretch>
          </a:blipFill>
        </p:spPr>
      </p:sp>
      <p:grpSp>
        <p:nvGrpSpPr>
          <p:cNvPr name="Group 5" id="5"/>
          <p:cNvGrpSpPr/>
          <p:nvPr/>
        </p:nvGrpSpPr>
        <p:grpSpPr>
          <a:xfrm rot="0">
            <a:off x="-1080995" y="9737728"/>
            <a:ext cx="20765976" cy="549272"/>
            <a:chOff x="0" y="0"/>
            <a:chExt cx="7024540" cy="185803"/>
          </a:xfrm>
        </p:grpSpPr>
        <p:sp>
          <p:nvSpPr>
            <p:cNvPr name="Freeform 6" id="6"/>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
        <p:nvSpPr>
          <p:cNvPr name="TextBox 7" id="7"/>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72</a:t>
            </a:r>
          </a:p>
        </p:txBody>
      </p:sp>
    </p:spTree>
  </p:cSld>
  <p:clrMapOvr>
    <a:masterClrMapping/>
  </p:clrMapOvr>
</p:sld>
</file>

<file path=ppt/slides/slide7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789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TextBox 4" id="4"/>
          <p:cNvSpPr txBox="true"/>
          <p:nvPr/>
        </p:nvSpPr>
        <p:spPr>
          <a:xfrm rot="0">
            <a:off x="899039" y="2368699"/>
            <a:ext cx="16489921" cy="4950112"/>
          </a:xfrm>
          <a:prstGeom prst="rect">
            <a:avLst/>
          </a:prstGeom>
        </p:spPr>
        <p:txBody>
          <a:bodyPr anchor="t" rtlCol="false" tIns="0" lIns="0" bIns="0" rIns="0">
            <a:spAutoFit/>
          </a:bodyPr>
          <a:lstStyle/>
          <a:p>
            <a:pPr algn="ctr">
              <a:lnSpc>
                <a:spcPts val="13290"/>
              </a:lnSpc>
            </a:pPr>
            <a:r>
              <a:rPr lang="en-US" sz="8306">
                <a:solidFill>
                  <a:srgbClr val="333333"/>
                </a:solidFill>
                <a:latin typeface="Poppins Bold"/>
              </a:rPr>
              <a:t>Analyzing the Differences Between </a:t>
            </a:r>
          </a:p>
          <a:p>
            <a:pPr algn="ctr">
              <a:lnSpc>
                <a:spcPts val="13290"/>
              </a:lnSpc>
              <a:spcBef>
                <a:spcPct val="0"/>
              </a:spcBef>
            </a:pPr>
            <a:r>
              <a:rPr lang="en-US" sz="8306">
                <a:solidFill>
                  <a:srgbClr val="333333"/>
                </a:solidFill>
                <a:latin typeface="Poppins Bold"/>
              </a:rPr>
              <a:t>Polar Codes and LDPC Codes</a:t>
            </a:r>
          </a:p>
        </p:txBody>
      </p:sp>
      <p:grpSp>
        <p:nvGrpSpPr>
          <p:cNvPr name="Group 5" id="5"/>
          <p:cNvGrpSpPr/>
          <p:nvPr/>
        </p:nvGrpSpPr>
        <p:grpSpPr>
          <a:xfrm rot="0">
            <a:off x="-1025433" y="9836474"/>
            <a:ext cx="19960911" cy="450526"/>
            <a:chOff x="0" y="0"/>
            <a:chExt cx="6752209" cy="152400"/>
          </a:xfrm>
        </p:grpSpPr>
        <p:sp>
          <p:nvSpPr>
            <p:cNvPr name="Freeform 6" id="6"/>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Tree>
  </p:cSld>
  <p:clrMapOvr>
    <a:masterClrMapping/>
  </p:clrMapOvr>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07880"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TextBox 4" id="4"/>
          <p:cNvSpPr txBox="true"/>
          <p:nvPr/>
        </p:nvSpPr>
        <p:spPr>
          <a:xfrm rot="0">
            <a:off x="542925" y="2094083"/>
            <a:ext cx="17259300" cy="7415530"/>
          </a:xfrm>
          <a:prstGeom prst="rect">
            <a:avLst/>
          </a:prstGeom>
        </p:spPr>
        <p:txBody>
          <a:bodyPr anchor="t" rtlCol="false" tIns="0" lIns="0" bIns="0" rIns="0">
            <a:spAutoFit/>
          </a:bodyPr>
          <a:lstStyle/>
          <a:p>
            <a:pPr>
              <a:lnSpc>
                <a:spcPts val="3920"/>
              </a:lnSpc>
            </a:pPr>
            <a:r>
              <a:rPr lang="en-US" sz="2800">
                <a:solidFill>
                  <a:srgbClr val="000000"/>
                </a:solidFill>
                <a:latin typeface="Canva Sans"/>
              </a:rPr>
              <a:t>   1. </a:t>
            </a:r>
            <a:r>
              <a:rPr lang="en-US" sz="2800">
                <a:solidFill>
                  <a:srgbClr val="000000"/>
                </a:solidFill>
                <a:latin typeface="Canva Sans Bold"/>
              </a:rPr>
              <a:t>Shannon capacity:</a:t>
            </a:r>
          </a:p>
          <a:p>
            <a:pPr marL="604523" indent="-302261" lvl="1">
              <a:lnSpc>
                <a:spcPts val="3920"/>
              </a:lnSpc>
              <a:buFont typeface="Arial"/>
              <a:buChar char="•"/>
            </a:pPr>
            <a:r>
              <a:rPr lang="en-US" sz="2800">
                <a:solidFill>
                  <a:srgbClr val="000000"/>
                </a:solidFill>
                <a:latin typeface="Canva Sans"/>
              </a:rPr>
              <a:t>LDPC: Operates near the Shannon limit for high reliability.</a:t>
            </a:r>
          </a:p>
          <a:p>
            <a:pPr marL="604523" indent="-302261" lvl="1">
              <a:lnSpc>
                <a:spcPts val="3920"/>
              </a:lnSpc>
              <a:buFont typeface="Arial"/>
              <a:buChar char="•"/>
            </a:pPr>
            <a:r>
              <a:rPr lang="en-US" sz="2800">
                <a:solidFill>
                  <a:srgbClr val="000000"/>
                </a:solidFill>
                <a:latin typeface="Canva Sans"/>
              </a:rPr>
              <a:t>Polar:</a:t>
            </a:r>
            <a:r>
              <a:rPr lang="en-US" sz="2800">
                <a:solidFill>
                  <a:srgbClr val="000000"/>
                </a:solidFill>
                <a:latin typeface="Canva Sans Bold"/>
              </a:rPr>
              <a:t> </a:t>
            </a:r>
            <a:r>
              <a:rPr lang="en-US" sz="2800">
                <a:solidFill>
                  <a:srgbClr val="000000"/>
                </a:solidFill>
                <a:latin typeface="Canva Sans"/>
              </a:rPr>
              <a:t>Can match Shannon capacity in ideal scenarios.</a:t>
            </a:r>
          </a:p>
          <a:p>
            <a:pPr>
              <a:lnSpc>
                <a:spcPts val="3920"/>
              </a:lnSpc>
            </a:pPr>
          </a:p>
          <a:p>
            <a:pPr>
              <a:lnSpc>
                <a:spcPts val="3920"/>
              </a:lnSpc>
            </a:pPr>
            <a:r>
              <a:rPr lang="en-US" sz="2800">
                <a:solidFill>
                  <a:srgbClr val="000000"/>
                </a:solidFill>
                <a:latin typeface="Canva Sans"/>
              </a:rPr>
              <a:t>   2. </a:t>
            </a:r>
            <a:r>
              <a:rPr lang="en-US" sz="2800">
                <a:solidFill>
                  <a:srgbClr val="000000"/>
                </a:solidFill>
                <a:latin typeface="Canva Sans Bold"/>
              </a:rPr>
              <a:t>BER</a:t>
            </a:r>
            <a:r>
              <a:rPr lang="en-US" sz="2800">
                <a:solidFill>
                  <a:srgbClr val="000000"/>
                </a:solidFill>
                <a:latin typeface="Canva Sans"/>
              </a:rPr>
              <a:t>:</a:t>
            </a:r>
          </a:p>
          <a:p>
            <a:pPr marL="604523" indent="-302261" lvl="1">
              <a:lnSpc>
                <a:spcPts val="3920"/>
              </a:lnSpc>
              <a:buFont typeface="Arial"/>
              <a:buChar char="•"/>
            </a:pPr>
            <a:r>
              <a:rPr lang="en-US" sz="2800">
                <a:solidFill>
                  <a:srgbClr val="000000"/>
                </a:solidFill>
                <a:latin typeface="Canva Sans"/>
              </a:rPr>
              <a:t> Polar: Low BER for short messages.</a:t>
            </a:r>
          </a:p>
          <a:p>
            <a:pPr marL="604523" indent="-302261" lvl="1">
              <a:lnSpc>
                <a:spcPts val="3920"/>
              </a:lnSpc>
              <a:buFont typeface="Arial"/>
              <a:buChar char="•"/>
            </a:pPr>
            <a:r>
              <a:rPr lang="en-US" sz="2800">
                <a:solidFill>
                  <a:srgbClr val="000000"/>
                </a:solidFill>
                <a:latin typeface="Canva Sans"/>
              </a:rPr>
              <a:t> LDPC: Superior BER for long messages.</a:t>
            </a:r>
          </a:p>
          <a:p>
            <a:pPr>
              <a:lnSpc>
                <a:spcPts val="3920"/>
              </a:lnSpc>
            </a:pPr>
          </a:p>
          <a:p>
            <a:pPr>
              <a:lnSpc>
                <a:spcPts val="3920"/>
              </a:lnSpc>
            </a:pPr>
            <a:r>
              <a:rPr lang="en-US" sz="2800">
                <a:solidFill>
                  <a:srgbClr val="000000"/>
                </a:solidFill>
                <a:latin typeface="Canva Sans"/>
              </a:rPr>
              <a:t>   3.</a:t>
            </a:r>
            <a:r>
              <a:rPr lang="en-US" sz="2800">
                <a:solidFill>
                  <a:srgbClr val="000000"/>
                </a:solidFill>
                <a:latin typeface="Canva Sans Bold"/>
              </a:rPr>
              <a:t> Throughput</a:t>
            </a:r>
            <a:r>
              <a:rPr lang="en-US" sz="2800">
                <a:solidFill>
                  <a:srgbClr val="000000"/>
                </a:solidFill>
                <a:latin typeface="Canva Sans"/>
              </a:rPr>
              <a:t>:</a:t>
            </a:r>
          </a:p>
          <a:p>
            <a:pPr marL="604523" indent="-302261" lvl="1">
              <a:lnSpc>
                <a:spcPts val="3920"/>
              </a:lnSpc>
              <a:buFont typeface="Arial"/>
              <a:buChar char="•"/>
            </a:pPr>
            <a:r>
              <a:rPr lang="en-US" sz="2800">
                <a:solidFill>
                  <a:srgbClr val="000000"/>
                </a:solidFill>
                <a:latin typeface="Canva Sans"/>
              </a:rPr>
              <a:t> </a:t>
            </a:r>
            <a:r>
              <a:rPr lang="en-US" sz="2800">
                <a:solidFill>
                  <a:srgbClr val="000000"/>
                </a:solidFill>
                <a:latin typeface="Canva Sans"/>
              </a:rPr>
              <a:t>LDPC: High throughput, ideal for large data volumes.</a:t>
            </a:r>
          </a:p>
          <a:p>
            <a:pPr marL="604523" indent="-302261" lvl="1">
              <a:lnSpc>
                <a:spcPts val="3920"/>
              </a:lnSpc>
              <a:buFont typeface="Arial"/>
              <a:buChar char="•"/>
            </a:pPr>
            <a:r>
              <a:rPr lang="en-US" sz="2800">
                <a:solidFill>
                  <a:srgbClr val="000000"/>
                </a:solidFill>
                <a:latin typeface="Canva Sans"/>
              </a:rPr>
              <a:t> Polar: Potential throughput limitations for extensive data streams.</a:t>
            </a:r>
          </a:p>
          <a:p>
            <a:pPr>
              <a:lnSpc>
                <a:spcPts val="3920"/>
              </a:lnSpc>
            </a:pPr>
          </a:p>
          <a:p>
            <a:pPr>
              <a:lnSpc>
                <a:spcPts val="3920"/>
              </a:lnSpc>
            </a:pPr>
            <a:r>
              <a:rPr lang="en-US" sz="2800">
                <a:solidFill>
                  <a:srgbClr val="000000"/>
                </a:solidFill>
                <a:latin typeface="Canva Sans"/>
              </a:rPr>
              <a:t>   4. </a:t>
            </a:r>
            <a:r>
              <a:rPr lang="en-US" sz="2800">
                <a:solidFill>
                  <a:srgbClr val="000000"/>
                </a:solidFill>
                <a:latin typeface="Canva Sans Bold"/>
              </a:rPr>
              <a:t>Latency</a:t>
            </a:r>
            <a:r>
              <a:rPr lang="en-US" sz="2800">
                <a:solidFill>
                  <a:srgbClr val="000000"/>
                </a:solidFill>
                <a:latin typeface="Canva Sans"/>
              </a:rPr>
              <a:t>:</a:t>
            </a:r>
          </a:p>
          <a:p>
            <a:pPr marL="604523" indent="-302261" lvl="1">
              <a:lnSpc>
                <a:spcPts val="3920"/>
              </a:lnSpc>
              <a:buFont typeface="Arial"/>
              <a:buChar char="•"/>
            </a:pPr>
            <a:r>
              <a:rPr lang="en-US" sz="2800">
                <a:solidFill>
                  <a:srgbClr val="000000"/>
                </a:solidFill>
                <a:latin typeface="Canva Sans"/>
              </a:rPr>
              <a:t> Polar: Lower latency, suitable for real-time applications.</a:t>
            </a:r>
          </a:p>
          <a:p>
            <a:pPr marL="604523" indent="-302261" lvl="1">
              <a:lnSpc>
                <a:spcPts val="3920"/>
              </a:lnSpc>
              <a:buFont typeface="Arial"/>
              <a:buChar char="•"/>
            </a:pPr>
            <a:r>
              <a:rPr lang="en-US" sz="2800">
                <a:solidFill>
                  <a:srgbClr val="000000"/>
                </a:solidFill>
                <a:latin typeface="Canva Sans"/>
              </a:rPr>
              <a:t> LDPC: Slightly higher latency, especially for time-sensitive tasks.</a:t>
            </a:r>
          </a:p>
        </p:txBody>
      </p:sp>
      <p:sp>
        <p:nvSpPr>
          <p:cNvPr name="TextBox 5" id="5"/>
          <p:cNvSpPr txBox="true"/>
          <p:nvPr/>
        </p:nvSpPr>
        <p:spPr>
          <a:xfrm rot="0">
            <a:off x="554181" y="620319"/>
            <a:ext cx="2700509" cy="928832"/>
          </a:xfrm>
          <a:prstGeom prst="rect">
            <a:avLst/>
          </a:prstGeom>
        </p:spPr>
        <p:txBody>
          <a:bodyPr anchor="t" rtlCol="false" tIns="0" lIns="0" bIns="0" rIns="0">
            <a:spAutoFit/>
          </a:bodyPr>
          <a:lstStyle/>
          <a:p>
            <a:pPr>
              <a:lnSpc>
                <a:spcPts val="7945"/>
              </a:lnSpc>
              <a:spcBef>
                <a:spcPct val="0"/>
              </a:spcBef>
            </a:pPr>
            <a:r>
              <a:rPr lang="en-US" sz="4965">
                <a:solidFill>
                  <a:srgbClr val="333333"/>
                </a:solidFill>
                <a:latin typeface="Poppins Medium"/>
              </a:rPr>
              <a:t>Factors:</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74</a:t>
            </a:r>
          </a:p>
        </p:txBody>
      </p:sp>
    </p:spTree>
  </p:cSld>
  <p:clrMapOvr>
    <a:masterClrMapping/>
  </p:clrMapOvr>
</p:sld>
</file>

<file path=ppt/slides/slide7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88912" y="4257063"/>
            <a:ext cx="15510175" cy="1725249"/>
          </a:xfrm>
          <a:prstGeom prst="rect">
            <a:avLst/>
          </a:prstGeom>
        </p:spPr>
        <p:txBody>
          <a:bodyPr anchor="t" rtlCol="false" tIns="0" lIns="0" bIns="0" rIns="0">
            <a:spAutoFit/>
          </a:bodyPr>
          <a:lstStyle/>
          <a:p>
            <a:pPr algn="ctr">
              <a:lnSpc>
                <a:spcPts val="13651"/>
              </a:lnSpc>
            </a:pPr>
            <a:r>
              <a:rPr lang="en-US" sz="11009">
                <a:solidFill>
                  <a:srgbClr val="333333"/>
                </a:solidFill>
                <a:latin typeface="Poppins Bold"/>
              </a:rPr>
              <a:t>Appendix</a:t>
            </a:r>
            <a:r>
              <a:rPr lang="en-US" sz="11009">
                <a:solidFill>
                  <a:srgbClr val="333333"/>
                </a:solidFill>
                <a:latin typeface="Poppins Bold"/>
              </a:rPr>
              <a:t> </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1068531" y="1028700"/>
            <a:ext cx="16230600" cy="9007775"/>
          </a:xfrm>
          <a:custGeom>
            <a:avLst/>
            <a:gdLst/>
            <a:ahLst/>
            <a:cxnLst/>
            <a:rect r="r" b="b" t="t" l="l"/>
            <a:pathLst>
              <a:path h="9007775" w="16230600">
                <a:moveTo>
                  <a:pt x="0" y="0"/>
                </a:moveTo>
                <a:lnTo>
                  <a:pt x="16230600" y="0"/>
                </a:lnTo>
                <a:lnTo>
                  <a:pt x="16230600" y="9007775"/>
                </a:lnTo>
                <a:lnTo>
                  <a:pt x="0" y="9007775"/>
                </a:lnTo>
                <a:lnTo>
                  <a:pt x="0" y="0"/>
                </a:lnTo>
                <a:close/>
              </a:path>
            </a:pathLst>
          </a:custGeom>
          <a:blipFill>
            <a:blip r:embed="rId2"/>
            <a:stretch>
              <a:fillRect l="0" t="0" r="-238" b="0"/>
            </a:stretch>
          </a:blipFill>
        </p:spPr>
      </p:sp>
      <p:sp>
        <p:nvSpPr>
          <p:cNvPr name="TextBox 5" id="5"/>
          <p:cNvSpPr txBox="true"/>
          <p:nvPr/>
        </p:nvSpPr>
        <p:spPr>
          <a:xfrm rot="0">
            <a:off x="5548415" y="469899"/>
            <a:ext cx="7270832" cy="936628"/>
          </a:xfrm>
          <a:prstGeom prst="rect">
            <a:avLst/>
          </a:prstGeom>
        </p:spPr>
        <p:txBody>
          <a:bodyPr anchor="t" rtlCol="false" tIns="0" lIns="0" bIns="0" rIns="0">
            <a:spAutoFit/>
          </a:bodyPr>
          <a:lstStyle/>
          <a:p>
            <a:pPr algn="ctr">
              <a:lnSpc>
                <a:spcPts val="7999"/>
              </a:lnSpc>
              <a:spcBef>
                <a:spcPct val="0"/>
              </a:spcBef>
            </a:pPr>
            <a:r>
              <a:rPr lang="en-US" sz="4999">
                <a:solidFill>
                  <a:srgbClr val="000000"/>
                </a:solidFill>
                <a:latin typeface="Poppins Bold"/>
              </a:rPr>
              <a:t>SISO Decoder for SPC</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76</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1028700" y="799597"/>
            <a:ext cx="16629128" cy="9218483"/>
          </a:xfrm>
          <a:custGeom>
            <a:avLst/>
            <a:gdLst/>
            <a:ahLst/>
            <a:cxnLst/>
            <a:rect r="r" b="b" t="t" l="l"/>
            <a:pathLst>
              <a:path h="9218483" w="16629128">
                <a:moveTo>
                  <a:pt x="0" y="0"/>
                </a:moveTo>
                <a:lnTo>
                  <a:pt x="16629128" y="0"/>
                </a:lnTo>
                <a:lnTo>
                  <a:pt x="16629128" y="9218483"/>
                </a:lnTo>
                <a:lnTo>
                  <a:pt x="0" y="9218483"/>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77</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1813494" y="690395"/>
            <a:ext cx="14661012" cy="9596605"/>
          </a:xfrm>
          <a:custGeom>
            <a:avLst/>
            <a:gdLst/>
            <a:ahLst/>
            <a:cxnLst/>
            <a:rect r="r" b="b" t="t" l="l"/>
            <a:pathLst>
              <a:path h="9596605" w="14661012">
                <a:moveTo>
                  <a:pt x="0" y="0"/>
                </a:moveTo>
                <a:lnTo>
                  <a:pt x="14661012" y="0"/>
                </a:lnTo>
                <a:lnTo>
                  <a:pt x="14661012" y="9596605"/>
                </a:lnTo>
                <a:lnTo>
                  <a:pt x="0" y="9596605"/>
                </a:lnTo>
                <a:lnTo>
                  <a:pt x="0" y="0"/>
                </a:lnTo>
                <a:close/>
              </a:path>
            </a:pathLst>
          </a:custGeom>
          <a:blipFill>
            <a:blip r:embed="rId2"/>
            <a:stretch>
              <a:fillRect l="0" t="0" r="-198"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78</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784000" y="450526"/>
            <a:ext cx="12695843" cy="9472668"/>
          </a:xfrm>
          <a:custGeom>
            <a:avLst/>
            <a:gdLst/>
            <a:ahLst/>
            <a:cxnLst/>
            <a:rect r="r" b="b" t="t" l="l"/>
            <a:pathLst>
              <a:path h="9472668" w="12695843">
                <a:moveTo>
                  <a:pt x="0" y="0"/>
                </a:moveTo>
                <a:lnTo>
                  <a:pt x="12695843" y="0"/>
                </a:lnTo>
                <a:lnTo>
                  <a:pt x="12695843" y="9472667"/>
                </a:lnTo>
                <a:lnTo>
                  <a:pt x="0" y="9472667"/>
                </a:lnTo>
                <a:lnTo>
                  <a:pt x="0" y="0"/>
                </a:lnTo>
                <a:close/>
              </a:path>
            </a:pathLst>
          </a:custGeom>
          <a:blipFill>
            <a:blip r:embed="rId2"/>
            <a:stretch>
              <a:fillRect l="0" t="-218" r="0" b="-218"/>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79</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a:t>
            </a:r>
          </a:p>
        </p:txBody>
      </p:sp>
      <p:sp>
        <p:nvSpPr>
          <p:cNvPr name="TextBox 5" id="5"/>
          <p:cNvSpPr txBox="true"/>
          <p:nvPr/>
        </p:nvSpPr>
        <p:spPr>
          <a:xfrm rot="0">
            <a:off x="1266644" y="3540585"/>
            <a:ext cx="15754713" cy="3956219"/>
          </a:xfrm>
          <a:prstGeom prst="rect">
            <a:avLst/>
          </a:prstGeom>
        </p:spPr>
        <p:txBody>
          <a:bodyPr anchor="t" rtlCol="false" tIns="0" lIns="0" bIns="0" rIns="0">
            <a:spAutoFit/>
          </a:bodyPr>
          <a:lstStyle/>
          <a:p>
            <a:pPr>
              <a:lnSpc>
                <a:spcPts val="5265"/>
              </a:lnSpc>
              <a:spcBef>
                <a:spcPct val="0"/>
              </a:spcBef>
            </a:pPr>
            <a:r>
              <a:rPr lang="en-US" sz="3097">
                <a:solidFill>
                  <a:srgbClr val="333333"/>
                </a:solidFill>
                <a:latin typeface="Quicksand Bold"/>
              </a:rPr>
              <a:t>Polar codes propose a new approach to achieve the Shannon capacity. Instead of encoding data bits like traditional methods, polar codes polarize the channel into two extreme channels: highly reliable and less reliable. They then utilize the highly reliable channels to transfer the data bits, unlike different pre-existing coding techniques that focus on encoding the data bits. Thus, Polar Codes provide ease by working directly over channels rather than the data bits.</a:t>
            </a:r>
          </a:p>
        </p:txBody>
      </p:sp>
      <p:sp>
        <p:nvSpPr>
          <p:cNvPr name="TextBox 6" id="6"/>
          <p:cNvSpPr txBox="true"/>
          <p:nvPr/>
        </p:nvSpPr>
        <p:spPr>
          <a:xfrm rot="0">
            <a:off x="1266644" y="1384169"/>
            <a:ext cx="14129317" cy="1384939"/>
          </a:xfrm>
          <a:prstGeom prst="rect">
            <a:avLst/>
          </a:prstGeom>
        </p:spPr>
        <p:txBody>
          <a:bodyPr anchor="t" rtlCol="false" tIns="0" lIns="0" bIns="0" rIns="0">
            <a:spAutoFit/>
          </a:bodyPr>
          <a:lstStyle/>
          <a:p>
            <a:pPr marL="0" indent="0" lvl="0">
              <a:lnSpc>
                <a:spcPts val="11339"/>
              </a:lnSpc>
              <a:spcBef>
                <a:spcPct val="0"/>
              </a:spcBef>
            </a:pPr>
            <a:r>
              <a:rPr lang="en-US" sz="8099">
                <a:solidFill>
                  <a:srgbClr val="333333"/>
                </a:solidFill>
                <a:latin typeface="Poppins Bold"/>
              </a:rPr>
              <a:t>Why Polar Codes?</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0" y="543225"/>
            <a:ext cx="18552239" cy="9200550"/>
          </a:xfrm>
          <a:custGeom>
            <a:avLst/>
            <a:gdLst/>
            <a:ahLst/>
            <a:cxnLst/>
            <a:rect r="r" b="b" t="t" l="l"/>
            <a:pathLst>
              <a:path h="9200550" w="18552239">
                <a:moveTo>
                  <a:pt x="0" y="0"/>
                </a:moveTo>
                <a:lnTo>
                  <a:pt x="18552239" y="0"/>
                </a:lnTo>
                <a:lnTo>
                  <a:pt x="18552239" y="9200550"/>
                </a:lnTo>
                <a:lnTo>
                  <a:pt x="0" y="9200550"/>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80</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1284534" y="1602654"/>
            <a:ext cx="15013738" cy="8265785"/>
          </a:xfrm>
          <a:custGeom>
            <a:avLst/>
            <a:gdLst/>
            <a:ahLst/>
            <a:cxnLst/>
            <a:rect r="r" b="b" t="t" l="l"/>
            <a:pathLst>
              <a:path h="8265785" w="15013738">
                <a:moveTo>
                  <a:pt x="0" y="0"/>
                </a:moveTo>
                <a:lnTo>
                  <a:pt x="15013737" y="0"/>
                </a:lnTo>
                <a:lnTo>
                  <a:pt x="15013737" y="8265785"/>
                </a:lnTo>
                <a:lnTo>
                  <a:pt x="0" y="8265785"/>
                </a:lnTo>
                <a:lnTo>
                  <a:pt x="0" y="0"/>
                </a:lnTo>
                <a:close/>
              </a:path>
            </a:pathLst>
          </a:custGeom>
          <a:blipFill>
            <a:blip r:embed="rId2"/>
            <a:stretch>
              <a:fillRect l="0" t="0" r="0" b="0"/>
            </a:stretch>
          </a:blipFill>
        </p:spPr>
      </p:sp>
      <p:sp>
        <p:nvSpPr>
          <p:cNvPr name="TextBox 5" id="5"/>
          <p:cNvSpPr txBox="true"/>
          <p:nvPr/>
        </p:nvSpPr>
        <p:spPr>
          <a:xfrm rot="0">
            <a:off x="2907840" y="464271"/>
            <a:ext cx="12551982" cy="975823"/>
          </a:xfrm>
          <a:prstGeom prst="rect">
            <a:avLst/>
          </a:prstGeom>
        </p:spPr>
        <p:txBody>
          <a:bodyPr anchor="t" rtlCol="false" tIns="0" lIns="0" bIns="0" rIns="0">
            <a:spAutoFit/>
          </a:bodyPr>
          <a:lstStyle/>
          <a:p>
            <a:pPr algn="ctr">
              <a:lnSpc>
                <a:spcPts val="8265"/>
              </a:lnSpc>
              <a:spcBef>
                <a:spcPct val="0"/>
              </a:spcBef>
            </a:pPr>
            <a:r>
              <a:rPr lang="en-US" sz="5165">
                <a:solidFill>
                  <a:srgbClr val="333333"/>
                </a:solidFill>
                <a:latin typeface="Poppins Bold"/>
              </a:rPr>
              <a:t>SISO Decoder for Repetition Code</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81</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748608" y="617697"/>
            <a:ext cx="15207833" cy="9524786"/>
          </a:xfrm>
          <a:custGeom>
            <a:avLst/>
            <a:gdLst/>
            <a:ahLst/>
            <a:cxnLst/>
            <a:rect r="r" b="b" t="t" l="l"/>
            <a:pathLst>
              <a:path h="9524786" w="15207833">
                <a:moveTo>
                  <a:pt x="0" y="0"/>
                </a:moveTo>
                <a:lnTo>
                  <a:pt x="15207833" y="0"/>
                </a:lnTo>
                <a:lnTo>
                  <a:pt x="15207833" y="9524786"/>
                </a:lnTo>
                <a:lnTo>
                  <a:pt x="0" y="9524786"/>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82</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624" y="0"/>
            <a:ext cx="19960911" cy="450526"/>
            <a:chOff x="0" y="0"/>
            <a:chExt cx="6752209" cy="152400"/>
          </a:xfrm>
        </p:grpSpPr>
        <p:sp>
          <p:nvSpPr>
            <p:cNvPr name="Freeform 3" id="3"/>
            <p:cNvSpPr/>
            <p:nvPr/>
          </p:nvSpPr>
          <p:spPr>
            <a:xfrm flipH="false" flipV="false" rot="0">
              <a:off x="0" y="0"/>
              <a:ext cx="6752210" cy="152400"/>
            </a:xfrm>
            <a:custGeom>
              <a:avLst/>
              <a:gdLst/>
              <a:ahLst/>
              <a:cxnLst/>
              <a:rect r="r" b="b" t="t" l="l"/>
              <a:pathLst>
                <a:path h="152400" w="6752210">
                  <a:moveTo>
                    <a:pt x="0" y="0"/>
                  </a:moveTo>
                  <a:lnTo>
                    <a:pt x="6752210" y="0"/>
                  </a:lnTo>
                  <a:lnTo>
                    <a:pt x="6752210" y="152400"/>
                  </a:lnTo>
                  <a:lnTo>
                    <a:pt x="0" y="152400"/>
                  </a:lnTo>
                  <a:close/>
                </a:path>
              </a:pathLst>
            </a:custGeom>
            <a:solidFill>
              <a:srgbClr val="004AAD"/>
            </a:solidFill>
          </p:spPr>
        </p:sp>
      </p:grpSp>
      <p:sp>
        <p:nvSpPr>
          <p:cNvPr name="Freeform 4" id="4"/>
          <p:cNvSpPr/>
          <p:nvPr/>
        </p:nvSpPr>
        <p:spPr>
          <a:xfrm flipH="false" flipV="false" rot="0">
            <a:off x="1028700" y="450526"/>
            <a:ext cx="13039519" cy="10057387"/>
          </a:xfrm>
          <a:custGeom>
            <a:avLst/>
            <a:gdLst/>
            <a:ahLst/>
            <a:cxnLst/>
            <a:rect r="r" b="b" t="t" l="l"/>
            <a:pathLst>
              <a:path h="10057387" w="13039519">
                <a:moveTo>
                  <a:pt x="0" y="0"/>
                </a:moveTo>
                <a:lnTo>
                  <a:pt x="13039519" y="0"/>
                </a:lnTo>
                <a:lnTo>
                  <a:pt x="13039519" y="10057386"/>
                </a:lnTo>
                <a:lnTo>
                  <a:pt x="0" y="10057386"/>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83</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3677" y="-516926"/>
            <a:ext cx="22120827" cy="1183039"/>
            <a:chOff x="0" y="0"/>
            <a:chExt cx="7482848" cy="400188"/>
          </a:xfrm>
        </p:grpSpPr>
        <p:sp>
          <p:nvSpPr>
            <p:cNvPr name="Freeform 3" id="3"/>
            <p:cNvSpPr/>
            <p:nvPr/>
          </p:nvSpPr>
          <p:spPr>
            <a:xfrm flipH="false" flipV="false" rot="0">
              <a:off x="0" y="0"/>
              <a:ext cx="7482848" cy="400188"/>
            </a:xfrm>
            <a:custGeom>
              <a:avLst/>
              <a:gdLst/>
              <a:ahLst/>
              <a:cxnLst/>
              <a:rect r="r" b="b" t="t" l="l"/>
              <a:pathLst>
                <a:path h="400188" w="7482848">
                  <a:moveTo>
                    <a:pt x="0" y="0"/>
                  </a:moveTo>
                  <a:lnTo>
                    <a:pt x="7482848" y="0"/>
                  </a:lnTo>
                  <a:lnTo>
                    <a:pt x="7482848" y="400188"/>
                  </a:lnTo>
                  <a:lnTo>
                    <a:pt x="0" y="400188"/>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1028700" y="1028700"/>
            <a:ext cx="5090890" cy="933450"/>
          </a:xfrm>
          <a:prstGeom prst="rect">
            <a:avLst/>
          </a:prstGeom>
        </p:spPr>
        <p:txBody>
          <a:bodyPr anchor="t" rtlCol="false" tIns="0" lIns="0" bIns="0" rIns="0">
            <a:spAutoFit/>
          </a:bodyPr>
          <a:lstStyle/>
          <a:p>
            <a:pPr>
              <a:lnSpc>
                <a:spcPts val="7393"/>
              </a:lnSpc>
            </a:pPr>
            <a:r>
              <a:rPr lang="en-US" sz="6160" spc="190" u="sng">
                <a:solidFill>
                  <a:srgbClr val="333333"/>
                </a:solidFill>
                <a:latin typeface="Poppins Bold"/>
              </a:rPr>
              <a:t>References</a:t>
            </a:r>
          </a:p>
        </p:txBody>
      </p:sp>
      <p:sp>
        <p:nvSpPr>
          <p:cNvPr name="TextBox 5" id="5"/>
          <p:cNvSpPr txBox="true"/>
          <p:nvPr/>
        </p:nvSpPr>
        <p:spPr>
          <a:xfrm rot="0">
            <a:off x="1028700" y="2209800"/>
            <a:ext cx="14737697" cy="8795345"/>
          </a:xfrm>
          <a:prstGeom prst="rect">
            <a:avLst/>
          </a:prstGeom>
        </p:spPr>
        <p:txBody>
          <a:bodyPr anchor="t" rtlCol="false" tIns="0" lIns="0" bIns="0" rIns="0">
            <a:spAutoFit/>
          </a:bodyPr>
          <a:lstStyle/>
          <a:p>
            <a:pPr marL="671983" indent="-335992" lvl="1">
              <a:lnSpc>
                <a:spcPts val="4979"/>
              </a:lnSpc>
              <a:buFont typeface="Arial"/>
              <a:buChar char="•"/>
            </a:pPr>
            <a:r>
              <a:rPr lang="en-US" sz="3112" u="sng">
                <a:solidFill>
                  <a:srgbClr val="333333"/>
                </a:solidFill>
                <a:latin typeface="Poppins Medium"/>
                <a:hlinkClick r:id="rId2" tooltip="https://www.youtube.com/watch?v=B_VgyNY6cBs&amp;list=PLyqSpQzTE6M81HJ26ZaNv0V3ROBrcv-Kc"/>
              </a:rPr>
              <a:t>Polar Codes in 5G Standard by Prof. Andrew Thangaraj</a:t>
            </a:r>
          </a:p>
          <a:p>
            <a:pPr marL="671983" indent="-335992" lvl="1">
              <a:lnSpc>
                <a:spcPts val="4979"/>
              </a:lnSpc>
              <a:buFont typeface="Arial"/>
              <a:buChar char="•"/>
            </a:pPr>
            <a:r>
              <a:rPr lang="en-US" sz="3112" u="sng">
                <a:solidFill>
                  <a:srgbClr val="333333"/>
                </a:solidFill>
                <a:latin typeface="Poppins Medium"/>
                <a:hlinkClick r:id="rId3" tooltip="https://www.youtube.com/watch?v=PNBFUV-ZetY&amp;list=PL6r4tS19CTtW95QNxpMnV9TCi_1pzltl_"/>
              </a:rPr>
              <a:t>Essence of Polar Codes by Dr. Erdal Arikan</a:t>
            </a:r>
          </a:p>
          <a:p>
            <a:pPr marL="671983" indent="-335992" lvl="1">
              <a:lnSpc>
                <a:spcPts val="4979"/>
              </a:lnSpc>
              <a:buFont typeface="Arial"/>
              <a:buChar char="•"/>
            </a:pPr>
            <a:r>
              <a:rPr lang="en-US" sz="3112" u="sng">
                <a:solidFill>
                  <a:srgbClr val="333333"/>
                </a:solidFill>
                <a:latin typeface="Poppins Medium"/>
                <a:hlinkClick r:id="rId4" tooltip="https://youtu.be/VhyoZSB9g0w?si=Cvdt-b85CqHzSZQd"/>
              </a:rPr>
              <a:t>Flesh of Polar Codes by Dr. Emre Telatar</a:t>
            </a:r>
          </a:p>
          <a:p>
            <a:pPr marL="671983" indent="-335992" lvl="1">
              <a:lnSpc>
                <a:spcPts val="4979"/>
              </a:lnSpc>
              <a:buFont typeface="Arial"/>
              <a:buChar char="•"/>
            </a:pPr>
            <a:r>
              <a:rPr lang="en-US" sz="3112" u="sng">
                <a:solidFill>
                  <a:srgbClr val="333333"/>
                </a:solidFill>
                <a:latin typeface="Poppins Medium"/>
                <a:hlinkClick r:id="rId5" tooltip="https://www.youtube.com/watch?v=vj92OqnhV0s&amp;t=2462s"/>
              </a:rPr>
              <a:t>Summary on Polar codes by Prof. Tufail Ahmad</a:t>
            </a:r>
          </a:p>
          <a:p>
            <a:pPr marL="671983" indent="-335992" lvl="1">
              <a:lnSpc>
                <a:spcPts val="4979"/>
              </a:lnSpc>
              <a:buFont typeface="Arial"/>
              <a:buChar char="•"/>
            </a:pPr>
            <a:r>
              <a:rPr lang="en-US" sz="3112" u="sng">
                <a:solidFill>
                  <a:srgbClr val="333333"/>
                </a:solidFill>
                <a:latin typeface="Poppins Medium"/>
                <a:hlinkClick r:id="rId6" tooltip="https://simons.berkeley.edu/sites/default/files/docs/2690/slidesarikan.pdf"/>
              </a:rPr>
              <a:t>Slides by Dr. Erdal Arikan</a:t>
            </a:r>
          </a:p>
          <a:p>
            <a:pPr marL="671983" indent="-335992" lvl="1">
              <a:lnSpc>
                <a:spcPts val="4979"/>
              </a:lnSpc>
              <a:buFont typeface="Arial"/>
              <a:buChar char="•"/>
            </a:pPr>
            <a:r>
              <a:rPr lang="en-US" sz="3112" u="sng">
                <a:solidFill>
                  <a:srgbClr val="333333"/>
                </a:solidFill>
                <a:latin typeface="Poppins Medium"/>
                <a:hlinkClick r:id="rId7" tooltip="https://ieeexplore.ieee.org/document/5075875"/>
              </a:rPr>
              <a:t>Channel Polarization: A Method for Constructing Capacity-Achieving Codes for Symmetric Binary-Input Memoryless Channels</a:t>
            </a:r>
          </a:p>
          <a:p>
            <a:pPr marL="671983" indent="-335992" lvl="1">
              <a:lnSpc>
                <a:spcPts val="4979"/>
              </a:lnSpc>
              <a:buFont typeface="Arial"/>
              <a:buChar char="•"/>
            </a:pPr>
            <a:r>
              <a:rPr lang="en-US" sz="3112" u="sng">
                <a:solidFill>
                  <a:srgbClr val="333333"/>
                </a:solidFill>
                <a:latin typeface="Poppins Medium"/>
                <a:hlinkClick r:id="rId8" tooltip="https://ieeexplore.ieee.org/document/5205856"/>
              </a:rPr>
              <a:t>On the rate of Channel Polarisation</a:t>
            </a:r>
          </a:p>
          <a:p>
            <a:pPr marL="671983" indent="-335992" lvl="1">
              <a:lnSpc>
                <a:spcPts val="4979"/>
              </a:lnSpc>
              <a:buFont typeface="Arial"/>
              <a:buChar char="•"/>
            </a:pPr>
            <a:r>
              <a:rPr lang="en-US" sz="3112" u="sng">
                <a:solidFill>
                  <a:srgbClr val="333333"/>
                </a:solidFill>
                <a:latin typeface="Poppins Medium"/>
                <a:hlinkClick r:id="rId9" tooltip="https://ieeexplore.ieee.org/document/5513567"/>
              </a:rPr>
              <a:t>Source Polarisation by Dr. Erdal Arikan</a:t>
            </a:r>
          </a:p>
          <a:p>
            <a:pPr marL="671983" indent="-335992" lvl="1">
              <a:lnSpc>
                <a:spcPts val="4979"/>
              </a:lnSpc>
              <a:buFont typeface="Arial"/>
              <a:buChar char="•"/>
            </a:pPr>
            <a:r>
              <a:rPr lang="en-US" sz="3112" u="sng">
                <a:solidFill>
                  <a:srgbClr val="333333"/>
                </a:solidFill>
                <a:latin typeface="Poppins Medium"/>
                <a:hlinkClick r:id="rId10" tooltip="https://pfister.ee.duke.edu/courses/ecen655/polar.pdf"/>
              </a:rPr>
              <a:t>A Brief Introduction to Polar Codes by Dr. Henry Pfister</a:t>
            </a:r>
          </a:p>
          <a:p>
            <a:pPr marL="671983" indent="-335992" lvl="1">
              <a:lnSpc>
                <a:spcPts val="4979"/>
              </a:lnSpc>
              <a:buFont typeface="Arial"/>
              <a:buChar char="•"/>
            </a:pPr>
            <a:r>
              <a:rPr lang="en-US" sz="3112" u="sng">
                <a:solidFill>
                  <a:srgbClr val="333333"/>
                </a:solidFill>
                <a:latin typeface="Poppins Medium"/>
                <a:hlinkClick r:id="rId11" tooltip="https://ieeexplore.ieee.org/document/9271700"/>
              </a:rPr>
              <a:t>Simplified Calculation of Bhattacharyya Parameters in Polar Codes</a:t>
            </a:r>
          </a:p>
          <a:p>
            <a:pPr marL="671983" indent="-335992" lvl="1">
              <a:lnSpc>
                <a:spcPts val="4979"/>
              </a:lnSpc>
              <a:buFont typeface="Arial"/>
              <a:buChar char="•"/>
            </a:pPr>
            <a:r>
              <a:rPr lang="en-US" sz="3112" u="sng">
                <a:solidFill>
                  <a:srgbClr val="333333"/>
                </a:solidFill>
                <a:latin typeface="Poppins Medium"/>
                <a:hlinkClick r:id="rId12" tooltip="https://ieeexplore.ieee.org/document/6852102"/>
              </a:rPr>
              <a:t>Polar codes: Primary concepts and practical decoding algorithms</a:t>
            </a:r>
          </a:p>
          <a:p>
            <a:pPr>
              <a:lnSpc>
                <a:spcPts val="4979"/>
              </a:lnSpc>
            </a:pPr>
          </a:p>
          <a:p>
            <a:pPr>
              <a:lnSpc>
                <a:spcPts val="4979"/>
              </a:lnSpc>
            </a:pP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84</a:t>
            </a:r>
          </a:p>
        </p:txBody>
      </p:sp>
    </p:spTree>
  </p:cSld>
  <p:clrMapOvr>
    <a:masterClrMapping/>
  </p:clrMapOvr>
</p:sld>
</file>

<file path=ppt/slides/slide8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3677" y="-516926"/>
            <a:ext cx="22120827" cy="1183039"/>
            <a:chOff x="0" y="0"/>
            <a:chExt cx="7482848" cy="400188"/>
          </a:xfrm>
        </p:grpSpPr>
        <p:sp>
          <p:nvSpPr>
            <p:cNvPr name="Freeform 3" id="3"/>
            <p:cNvSpPr/>
            <p:nvPr/>
          </p:nvSpPr>
          <p:spPr>
            <a:xfrm flipH="false" flipV="false" rot="0">
              <a:off x="0" y="0"/>
              <a:ext cx="7482848" cy="400188"/>
            </a:xfrm>
            <a:custGeom>
              <a:avLst/>
              <a:gdLst/>
              <a:ahLst/>
              <a:cxnLst/>
              <a:rect r="r" b="b" t="t" l="l"/>
              <a:pathLst>
                <a:path h="400188" w="7482848">
                  <a:moveTo>
                    <a:pt x="0" y="0"/>
                  </a:moveTo>
                  <a:lnTo>
                    <a:pt x="7482848" y="0"/>
                  </a:lnTo>
                  <a:lnTo>
                    <a:pt x="7482848" y="400188"/>
                  </a:lnTo>
                  <a:lnTo>
                    <a:pt x="0" y="400188"/>
                  </a:lnTo>
                  <a:close/>
                </a:path>
              </a:pathLst>
            </a:custGeom>
            <a:gradFill rotWithShape="true">
              <a:gsLst>
                <a:gs pos="0">
                  <a:srgbClr val="004AAD">
                    <a:alpha val="100000"/>
                  </a:srgbClr>
                </a:gs>
                <a:gs pos="100000">
                  <a:srgbClr val="00247D">
                    <a:alpha val="100000"/>
                  </a:srgbClr>
                </a:gs>
              </a:gsLst>
              <a:lin ang="5400000"/>
            </a:gradFill>
          </p:spPr>
        </p:sp>
      </p:grpSp>
      <p:sp>
        <p:nvSpPr>
          <p:cNvPr name="TextBox 4" id="4"/>
          <p:cNvSpPr txBox="true"/>
          <p:nvPr/>
        </p:nvSpPr>
        <p:spPr>
          <a:xfrm rot="0">
            <a:off x="2458251" y="3986213"/>
            <a:ext cx="14018858" cy="2314575"/>
          </a:xfrm>
          <a:prstGeom prst="rect">
            <a:avLst/>
          </a:prstGeom>
        </p:spPr>
        <p:txBody>
          <a:bodyPr anchor="t" rtlCol="false" tIns="0" lIns="0" bIns="0" rIns="0">
            <a:spAutoFit/>
          </a:bodyPr>
          <a:lstStyle/>
          <a:p>
            <a:pPr algn="ctr">
              <a:lnSpc>
                <a:spcPts val="18237"/>
              </a:lnSpc>
            </a:pPr>
            <a:r>
              <a:rPr lang="en-US" sz="15198" spc="471">
                <a:solidFill>
                  <a:srgbClr val="333333"/>
                </a:solidFill>
                <a:latin typeface="Poppins Bold"/>
              </a:rPr>
              <a:t>Thank You!</a:t>
            </a:r>
          </a:p>
        </p:txBody>
      </p:sp>
      <p:grpSp>
        <p:nvGrpSpPr>
          <p:cNvPr name="Group 5" id="5"/>
          <p:cNvGrpSpPr/>
          <p:nvPr/>
        </p:nvGrpSpPr>
        <p:grpSpPr>
          <a:xfrm rot="0">
            <a:off x="-679486" y="9670504"/>
            <a:ext cx="22120827" cy="616496"/>
            <a:chOff x="0" y="0"/>
            <a:chExt cx="7482848" cy="208543"/>
          </a:xfrm>
        </p:grpSpPr>
        <p:sp>
          <p:nvSpPr>
            <p:cNvPr name="Freeform 6" id="6"/>
            <p:cNvSpPr/>
            <p:nvPr/>
          </p:nvSpPr>
          <p:spPr>
            <a:xfrm flipH="false" flipV="false" rot="0">
              <a:off x="0" y="0"/>
              <a:ext cx="7482848" cy="208543"/>
            </a:xfrm>
            <a:custGeom>
              <a:avLst/>
              <a:gdLst/>
              <a:ahLst/>
              <a:cxnLst/>
              <a:rect r="r" b="b" t="t" l="l"/>
              <a:pathLst>
                <a:path h="208543" w="7482848">
                  <a:moveTo>
                    <a:pt x="0" y="0"/>
                  </a:moveTo>
                  <a:lnTo>
                    <a:pt x="7482848" y="0"/>
                  </a:lnTo>
                  <a:lnTo>
                    <a:pt x="7482848" y="208543"/>
                  </a:lnTo>
                  <a:lnTo>
                    <a:pt x="0" y="20854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02325" y="3146827"/>
            <a:ext cx="13883350" cy="3955245"/>
          </a:xfrm>
          <a:prstGeom prst="rect">
            <a:avLst/>
          </a:prstGeom>
        </p:spPr>
        <p:txBody>
          <a:bodyPr anchor="t" rtlCol="false" tIns="0" lIns="0" bIns="0" rIns="0">
            <a:spAutoFit/>
          </a:bodyPr>
          <a:lstStyle/>
          <a:p>
            <a:pPr algn="ctr">
              <a:lnSpc>
                <a:spcPts val="15696"/>
              </a:lnSpc>
            </a:pPr>
            <a:r>
              <a:rPr lang="en-US" sz="12658">
                <a:solidFill>
                  <a:srgbClr val="333333"/>
                </a:solidFill>
                <a:latin typeface="Poppins Bold"/>
              </a:rPr>
              <a:t>Polar</a:t>
            </a:r>
          </a:p>
          <a:p>
            <a:pPr algn="ctr">
              <a:lnSpc>
                <a:spcPts val="15696"/>
              </a:lnSpc>
            </a:pPr>
            <a:r>
              <a:rPr lang="en-US" sz="12658">
                <a:solidFill>
                  <a:srgbClr val="333333"/>
                </a:solidFill>
                <a:latin typeface="Poppins Bold"/>
              </a:rPr>
              <a:t>Transformation</a:t>
            </a:r>
          </a:p>
        </p:txBody>
      </p:sp>
      <p:grpSp>
        <p:nvGrpSpPr>
          <p:cNvPr name="Group 3" id="3"/>
          <p:cNvGrpSpPr/>
          <p:nvPr/>
        </p:nvGrpSpPr>
        <p:grpSpPr>
          <a:xfrm rot="0">
            <a:off x="-1080995" y="9737728"/>
            <a:ext cx="20765976" cy="549272"/>
            <a:chOff x="0" y="0"/>
            <a:chExt cx="7024540" cy="185803"/>
          </a:xfrm>
        </p:grpSpPr>
        <p:sp>
          <p:nvSpPr>
            <p:cNvPr name="Freeform 4" id="4"/>
            <p:cNvSpPr/>
            <p:nvPr/>
          </p:nvSpPr>
          <p:spPr>
            <a:xfrm flipH="false" flipV="false" rot="0">
              <a:off x="0" y="0"/>
              <a:ext cx="7024540" cy="185803"/>
            </a:xfrm>
            <a:custGeom>
              <a:avLst/>
              <a:gdLst/>
              <a:ahLst/>
              <a:cxnLst/>
              <a:rect r="r" b="b" t="t" l="l"/>
              <a:pathLst>
                <a:path h="185803" w="7024540">
                  <a:moveTo>
                    <a:pt x="0" y="0"/>
                  </a:moveTo>
                  <a:lnTo>
                    <a:pt x="7024540" y="0"/>
                  </a:lnTo>
                  <a:lnTo>
                    <a:pt x="7024540"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grpSp>
        <p:nvGrpSpPr>
          <p:cNvPr name="Group 5" id="5"/>
          <p:cNvGrpSpPr/>
          <p:nvPr/>
        </p:nvGrpSpPr>
        <p:grpSpPr>
          <a:xfrm rot="0">
            <a:off x="-1377232" y="1393"/>
            <a:ext cx="20489488" cy="549272"/>
            <a:chOff x="0" y="0"/>
            <a:chExt cx="6931012" cy="185803"/>
          </a:xfrm>
        </p:grpSpPr>
        <p:sp>
          <p:nvSpPr>
            <p:cNvPr name="Freeform 6" id="6"/>
            <p:cNvSpPr/>
            <p:nvPr/>
          </p:nvSpPr>
          <p:spPr>
            <a:xfrm flipH="false" flipV="false" rot="0">
              <a:off x="0" y="0"/>
              <a:ext cx="6931012" cy="185803"/>
            </a:xfrm>
            <a:custGeom>
              <a:avLst/>
              <a:gdLst/>
              <a:ahLst/>
              <a:cxnLst/>
              <a:rect r="r" b="b" t="t" l="l"/>
              <a:pathLst>
                <a:path h="185803" w="6931012">
                  <a:moveTo>
                    <a:pt x="0" y="0"/>
                  </a:moveTo>
                  <a:lnTo>
                    <a:pt x="6931012" y="0"/>
                  </a:lnTo>
                  <a:lnTo>
                    <a:pt x="6931012" y="185803"/>
                  </a:lnTo>
                  <a:lnTo>
                    <a:pt x="0" y="185803"/>
                  </a:lnTo>
                  <a:close/>
                </a:path>
              </a:pathLst>
            </a:custGeom>
            <a:gradFill rotWithShape="true">
              <a:gsLst>
                <a:gs pos="0">
                  <a:srgbClr val="004AAD">
                    <a:alpha val="100000"/>
                  </a:srgbClr>
                </a:gs>
                <a:gs pos="100000">
                  <a:srgbClr val="00247D">
                    <a:alpha val="100000"/>
                  </a:srgbClr>
                </a:gs>
              </a:gsLst>
              <a:lin ang="5400000"/>
            </a:gra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DAGCZGZCIZ4</dc:identifier>
  <dcterms:modified xsi:type="dcterms:W3CDTF">2011-08-01T06:04:30Z</dcterms:modified>
  <cp:revision>1</cp:revision>
  <dc:title>Polar Codes</dc:title>
</cp:coreProperties>
</file>